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Nunito"/>
      <p:regular r:id="rId45"/>
      <p:bold r:id="rId46"/>
      <p:italic r:id="rId47"/>
      <p:boldItalic r:id="rId48"/>
    </p:embeddedFont>
    <p:embeddedFont>
      <p:font typeface="Maven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E10AFE-8955-4708-97C0-546644302A1F}">
  <a:tblStyle styleId="{70E10AFE-8955-4708-97C0-546644302A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aven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MavenPr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6c86738ce_0_2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6c86738ce_0_2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6c86738ce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6c86738ce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6c86738ce_0_3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6c86738ce_0_3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58b1108b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58b1108b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6c86738ce_0_2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6c86738ce_0_2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(Stefany)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58b1108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58b1108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58b1108b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58b1108b2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6c86738ce_0_2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6c86738ce_0_2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6c86738ce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6c86738ce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58b1108b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58b1108b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6c86738ce_0_2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6c86738ce_0_2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58b1108b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58b1108b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6c86738ce_0_2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6c86738ce_0_2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58b1108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58b1108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58b1108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58b1108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step: Trial and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&lt;two clicks&gt;MLP Regressor 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&lt;two more clicks&gt; Random Forest &lt;click&gt;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58b1108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58b1108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with just the five of the features that we either could ask the user for (where is the job, how much experience do you have, etc), or that could be assumed depending on how the tool was set up (no years at company, for example, for those looking for a new job at a new company). We used those features to train a basic neural net model using MLPRegressor and a Random Forest model. Rich will discuss in a minute in more detail what the actual modelling and fit process looked like, but pretty consistently we found that the MLPRegressor was getting the lowest mean absolute error, so we focused in on that.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58b1108b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58b1108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guidance of our erudite and lettered subject matter expert, and her insightful and scholarly assistant, we selected a number of variables for each model that we could tune, and utilized a Randomized Search to select the best configuration for these.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58b1108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58b1108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Along about this time, it was suggested that we consider adding back in two of the additional features that could also be predicted as part of the tool - bonuses and equity (stock options). This would, of course, be unknown by the user (since predicting that is the point of the tool), but it was data that was collected as part of the dataset we were 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&lt;click&gt; So the original model was planned to take in three to four data points, and return a predicted total yearly compensation.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&lt;click&gt;And the proposed upgraded model would take in the same three or four data points and return the </a:t>
            </a:r>
            <a:r>
              <a:rPr lang="en">
                <a:solidFill>
                  <a:schemeClr val="dk1"/>
                </a:solidFill>
              </a:rPr>
              <a:t>predicted total yearly compensation and a predicted bonus and equity/stock 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accomplish this, we trained three models each  - two using the original 3-4 data points (which relate to six features) to predict expected bonus and equity/stock options, and one that also included the bonus and equity data to predict a total yearly compensation. Our interactive predictor would then be able to take in our available data, predict [and return] both a bonus and an equity, and use those data points to predict total yearly compensation. Adding in those two features improved the accuracy of our final total yearly compensation pretty drastically. (MAE of 60-something-thousand down to 20-something-thousand).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considered utilizing a binary for bonuses and equity of whether or not a position could expect to receive one or the other (or both), but really felt drawn to see if the model could be trained to return all three data points.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6c86738ce_0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6c86738ce_0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6c86738ce_0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6c86738ce_0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latin typeface="Nunito"/>
              <a:ea typeface="Nunito"/>
              <a:cs typeface="Nunito"/>
              <a:sym typeface="Nunito"/>
            </a:endParaRPr>
          </a:p>
          <a:p>
            <a:pPr indent="0" lvl="0" marL="0" rtl="0" algn="l">
              <a:lnSpc>
                <a:spcPct val="115000"/>
              </a:lnSpc>
              <a:spcBef>
                <a:spcPts val="0"/>
              </a:spcBef>
              <a:spcAft>
                <a:spcPts val="0"/>
              </a:spcAft>
              <a:buNone/>
            </a:pPr>
            <a:r>
              <a:rPr lang="en" sz="1150">
                <a:solidFill>
                  <a:srgbClr val="1D1C1D"/>
                </a:solidFill>
                <a:highlight>
                  <a:srgbClr val="F8F8F8"/>
                </a:highlight>
              </a:rPr>
              <a:t>live demo - function created, saving of models and scalers, accuracy of model predictions, actual presentation of tool (Sabyasasachi)</a:t>
            </a:r>
            <a:endParaRPr sz="11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58f3a6e6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58f3a6e6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c86738ce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c86738ce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58f3a6e6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58f3a6e6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58f3a6e6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58f3a6e6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6c653e4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6c653e4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6c653e4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6c653e4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6c86738ce_0_2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6c86738ce_0_2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6c86738ce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6c86738ce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6c86738ce_0_2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6c86738ce_0_2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6c86738ce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6c86738ce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6c86738ce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6c86738ce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6c86738ce_0_2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6c86738ce_0_2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6c86738ce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6c86738ce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levels.fyi/?compare=Google,Facebook,Microsoft&amp;track=Software%20Engineer" TargetMode="External"/><Relationship Id="rId4" Type="http://schemas.openxmlformats.org/officeDocument/2006/relationships/hyperlink" Target="https://www.levels.fyi/?compare=Google,Facebook,Microsoft&amp;track=Software%20Engineer"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79750" y="178900"/>
            <a:ext cx="7239600" cy="354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solidFill>
                  <a:srgbClr val="000000"/>
                </a:solidFill>
                <a:latin typeface="Arial"/>
                <a:ea typeface="Arial"/>
                <a:cs typeface="Arial"/>
                <a:sym typeface="Arial"/>
              </a:rPr>
              <a:t>Data Science </a:t>
            </a:r>
            <a:endParaRPr sz="4800">
              <a:solidFill>
                <a:srgbClr val="000000"/>
              </a:solidFill>
              <a:latin typeface="Arial"/>
              <a:ea typeface="Arial"/>
              <a:cs typeface="Arial"/>
              <a:sym typeface="Arial"/>
            </a:endParaRPr>
          </a:p>
          <a:p>
            <a:pPr indent="0" lvl="0" marL="0" rtl="0" algn="l">
              <a:spcBef>
                <a:spcPts val="0"/>
              </a:spcBef>
              <a:spcAft>
                <a:spcPts val="0"/>
              </a:spcAft>
              <a:buNone/>
            </a:pPr>
            <a:r>
              <a:rPr lang="en" sz="4800">
                <a:solidFill>
                  <a:srgbClr val="000000"/>
                </a:solidFill>
                <a:latin typeface="Arial"/>
                <a:ea typeface="Arial"/>
                <a:cs typeface="Arial"/>
                <a:sym typeface="Arial"/>
              </a:rPr>
              <a:t>Salary Forecaster</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Rich Kirschenheiter, Stefany Lima, Timothy Kelley, Sabyasachi Das, James Bruning, &amp; Arielle Eagan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a:t>Original python script for interactive tool </a:t>
            </a:r>
            <a:endParaRPr b="0"/>
          </a:p>
        </p:txBody>
      </p:sp>
      <p:pic>
        <p:nvPicPr>
          <p:cNvPr id="328" name="Google Shape;328;p22"/>
          <p:cNvPicPr preferRelativeResize="0"/>
          <p:nvPr/>
        </p:nvPicPr>
        <p:blipFill>
          <a:blip r:embed="rId3">
            <a:alphaModFix/>
          </a:blip>
          <a:stretch>
            <a:fillRect/>
          </a:stretch>
        </p:blipFill>
        <p:spPr>
          <a:xfrm>
            <a:off x="1303800" y="1235850"/>
            <a:ext cx="6809789" cy="3830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We used Chart.js library to create our </a:t>
            </a:r>
            <a:endParaRPr b="0"/>
          </a:p>
          <a:p>
            <a:pPr indent="0" lvl="0" marL="0" rtl="0" algn="l">
              <a:spcBef>
                <a:spcPts val="0"/>
              </a:spcBef>
              <a:spcAft>
                <a:spcPts val="0"/>
              </a:spcAft>
              <a:buNone/>
            </a:pPr>
            <a:r>
              <a:rPr b="0" lang="en"/>
              <a:t>interactive tool</a:t>
            </a:r>
            <a:endParaRPr>
              <a:solidFill>
                <a:srgbClr val="5F6368"/>
              </a:solidFill>
            </a:endParaRPr>
          </a:p>
        </p:txBody>
      </p:sp>
      <p:pic>
        <p:nvPicPr>
          <p:cNvPr id="334" name="Google Shape;334;p23"/>
          <p:cNvPicPr preferRelativeResize="0"/>
          <p:nvPr/>
        </p:nvPicPr>
        <p:blipFill>
          <a:blip r:embed="rId3">
            <a:alphaModFix/>
          </a:blip>
          <a:stretch>
            <a:fillRect/>
          </a:stretch>
        </p:blipFill>
        <p:spPr>
          <a:xfrm>
            <a:off x="1303800" y="1597875"/>
            <a:ext cx="6241095" cy="324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4"/>
          <p:cNvSpPr txBox="1"/>
          <p:nvPr>
            <p:ph type="title"/>
          </p:nvPr>
        </p:nvSpPr>
        <p:spPr>
          <a:xfrm>
            <a:off x="1388625" y="772725"/>
            <a:ext cx="6366900" cy="1863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000"/>
              <a:t>Building off of this interactive tool, we created a machine learning predictive model to predict Data Science salaries.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5"/>
          <p:cNvSpPr txBox="1"/>
          <p:nvPr>
            <p:ph type="title"/>
          </p:nvPr>
        </p:nvSpPr>
        <p:spPr>
          <a:xfrm>
            <a:off x="1365550" y="653150"/>
            <a:ext cx="7030500" cy="77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Steps</a:t>
            </a:r>
            <a:endParaRPr/>
          </a:p>
        </p:txBody>
      </p:sp>
      <p:grpSp>
        <p:nvGrpSpPr>
          <p:cNvPr id="345" name="Google Shape;345;p25"/>
          <p:cNvGrpSpPr/>
          <p:nvPr/>
        </p:nvGrpSpPr>
        <p:grpSpPr>
          <a:xfrm>
            <a:off x="213075" y="1719547"/>
            <a:ext cx="8717850" cy="3216885"/>
            <a:chOff x="229425" y="1190822"/>
            <a:chExt cx="8717850" cy="3216885"/>
          </a:xfrm>
        </p:grpSpPr>
        <p:sp>
          <p:nvSpPr>
            <p:cNvPr id="346" name="Google Shape;346;p25"/>
            <p:cNvSpPr/>
            <p:nvPr/>
          </p:nvSpPr>
          <p:spPr>
            <a:xfrm>
              <a:off x="229425" y="1191036"/>
              <a:ext cx="2157906" cy="668799"/>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347" name="Google Shape;347;p25"/>
            <p:cNvSpPr txBox="1"/>
            <p:nvPr/>
          </p:nvSpPr>
          <p:spPr>
            <a:xfrm>
              <a:off x="516922" y="2057912"/>
              <a:ext cx="1582913" cy="234979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Reduce noise by converting levels to numeric values, resolved null value issues, and mismatched formatting.</a:t>
              </a:r>
              <a:endParaRPr sz="1100">
                <a:latin typeface="Roboto"/>
                <a:ea typeface="Roboto"/>
                <a:cs typeface="Roboto"/>
                <a:sym typeface="Roboto"/>
              </a:endParaRPr>
            </a:p>
          </p:txBody>
        </p:sp>
        <p:sp>
          <p:nvSpPr>
            <p:cNvPr id="348" name="Google Shape;348;p25"/>
            <p:cNvSpPr/>
            <p:nvPr/>
          </p:nvSpPr>
          <p:spPr>
            <a:xfrm>
              <a:off x="2020689" y="1190822"/>
              <a:ext cx="2011162" cy="668799"/>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349" name="Google Shape;349;p25"/>
            <p:cNvSpPr txBox="1"/>
            <p:nvPr/>
          </p:nvSpPr>
          <p:spPr>
            <a:xfrm>
              <a:off x="2195033" y="2057912"/>
              <a:ext cx="1582913" cy="234979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Determined what features to use. Started with five but our absolute mean error was too high to be useable. Added two more features which dramatically improved our model’s accuracy.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350" name="Google Shape;350;p25"/>
            <p:cNvSpPr/>
            <p:nvPr/>
          </p:nvSpPr>
          <p:spPr>
            <a:xfrm>
              <a:off x="3656146" y="1190822"/>
              <a:ext cx="2011162" cy="668799"/>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3</a:t>
              </a:r>
              <a:endParaRPr>
                <a:solidFill>
                  <a:srgbClr val="FFFFFF"/>
                </a:solidFill>
                <a:latin typeface="Roboto"/>
                <a:ea typeface="Roboto"/>
                <a:cs typeface="Roboto"/>
                <a:sym typeface="Roboto"/>
              </a:endParaRPr>
            </a:p>
          </p:txBody>
        </p:sp>
        <p:sp>
          <p:nvSpPr>
            <p:cNvPr id="351" name="Google Shape;351;p25"/>
            <p:cNvSpPr txBox="1"/>
            <p:nvPr/>
          </p:nvSpPr>
          <p:spPr>
            <a:xfrm>
              <a:off x="3873145" y="2057912"/>
              <a:ext cx="1582913" cy="234979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Deciding which models, Neural Net or Random Forest, best suit our data.</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352" name="Google Shape;352;p25"/>
            <p:cNvSpPr/>
            <p:nvPr/>
          </p:nvSpPr>
          <p:spPr>
            <a:xfrm>
              <a:off x="6927475" y="1190822"/>
              <a:ext cx="2011162" cy="668799"/>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5</a:t>
              </a:r>
              <a:endParaRPr>
                <a:solidFill>
                  <a:srgbClr val="FFFFFF"/>
                </a:solidFill>
                <a:latin typeface="Roboto"/>
                <a:ea typeface="Roboto"/>
                <a:cs typeface="Roboto"/>
                <a:sym typeface="Roboto"/>
              </a:endParaRPr>
            </a:p>
          </p:txBody>
        </p:sp>
        <p:sp>
          <p:nvSpPr>
            <p:cNvPr id="353" name="Google Shape;353;p25"/>
            <p:cNvSpPr txBox="1"/>
            <p:nvPr/>
          </p:nvSpPr>
          <p:spPr>
            <a:xfrm>
              <a:off x="7229368" y="2057912"/>
              <a:ext cx="1582913" cy="234979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Combining original  features and  predicted features as inputs into final model for prediction. Final model demo.</a:t>
              </a:r>
              <a:endParaRPr sz="1100">
                <a:latin typeface="Roboto"/>
                <a:ea typeface="Roboto"/>
                <a:cs typeface="Roboto"/>
                <a:sym typeface="Roboto"/>
              </a:endParaRPr>
            </a:p>
          </p:txBody>
        </p:sp>
        <p:sp>
          <p:nvSpPr>
            <p:cNvPr id="354" name="Google Shape;354;p25"/>
            <p:cNvSpPr/>
            <p:nvPr/>
          </p:nvSpPr>
          <p:spPr>
            <a:xfrm>
              <a:off x="5291774" y="1190822"/>
              <a:ext cx="2011162" cy="668799"/>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4</a:t>
              </a:r>
              <a:endParaRPr>
                <a:solidFill>
                  <a:srgbClr val="FFFFFF"/>
                </a:solidFill>
                <a:latin typeface="Roboto"/>
                <a:ea typeface="Roboto"/>
                <a:cs typeface="Roboto"/>
                <a:sym typeface="Roboto"/>
              </a:endParaRPr>
            </a:p>
          </p:txBody>
        </p:sp>
        <p:sp>
          <p:nvSpPr>
            <p:cNvPr id="355" name="Google Shape;355;p25"/>
            <p:cNvSpPr txBox="1"/>
            <p:nvPr/>
          </p:nvSpPr>
          <p:spPr>
            <a:xfrm>
              <a:off x="5551257" y="2057912"/>
              <a:ext cx="1582913" cy="234979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Running models multiple times to find best results with the best parameters possible, using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356" name="Google Shape;356;p25"/>
            <p:cNvSpPr/>
            <p:nvPr/>
          </p:nvSpPr>
          <p:spPr>
            <a:xfrm>
              <a:off x="229425" y="1191025"/>
              <a:ext cx="1791300" cy="6687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Cleaning</a:t>
              </a:r>
              <a:endParaRPr>
                <a:solidFill>
                  <a:srgbClr val="FFFFFF"/>
                </a:solidFill>
                <a:latin typeface="Roboto"/>
                <a:ea typeface="Roboto"/>
                <a:cs typeface="Roboto"/>
                <a:sym typeface="Roboto"/>
              </a:endParaRPr>
            </a:p>
          </p:txBody>
        </p:sp>
        <p:sp>
          <p:nvSpPr>
            <p:cNvPr id="357" name="Google Shape;357;p25"/>
            <p:cNvSpPr/>
            <p:nvPr/>
          </p:nvSpPr>
          <p:spPr>
            <a:xfrm>
              <a:off x="1581900" y="1190825"/>
              <a:ext cx="2011200" cy="668700"/>
            </a:xfrm>
            <a:prstGeom prst="chevron">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Feature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Engineering</a:t>
              </a:r>
              <a:endParaRPr>
                <a:solidFill>
                  <a:srgbClr val="FFFFFF"/>
                </a:solidFill>
                <a:latin typeface="Roboto"/>
                <a:ea typeface="Roboto"/>
                <a:cs typeface="Roboto"/>
                <a:sym typeface="Roboto"/>
              </a:endParaRPr>
            </a:p>
          </p:txBody>
        </p:sp>
        <p:sp>
          <p:nvSpPr>
            <p:cNvPr id="358" name="Google Shape;358;p25"/>
            <p:cNvSpPr/>
            <p:nvPr/>
          </p:nvSpPr>
          <p:spPr>
            <a:xfrm>
              <a:off x="3204300" y="1190825"/>
              <a:ext cx="2080500" cy="6687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Selection</a:t>
              </a:r>
              <a:endParaRPr>
                <a:solidFill>
                  <a:srgbClr val="FFFFFF"/>
                </a:solidFill>
                <a:latin typeface="Roboto"/>
                <a:ea typeface="Roboto"/>
                <a:cs typeface="Roboto"/>
                <a:sym typeface="Roboto"/>
              </a:endParaRPr>
            </a:p>
          </p:txBody>
        </p:sp>
        <p:sp>
          <p:nvSpPr>
            <p:cNvPr id="359" name="Google Shape;359;p25"/>
            <p:cNvSpPr/>
            <p:nvPr/>
          </p:nvSpPr>
          <p:spPr>
            <a:xfrm>
              <a:off x="6866775" y="1190825"/>
              <a:ext cx="2080500" cy="668700"/>
            </a:xfrm>
            <a:prstGeom prst="chevron">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Final Model / Demo</a:t>
              </a:r>
              <a:endParaRPr>
                <a:solidFill>
                  <a:srgbClr val="FFFFFF"/>
                </a:solidFill>
                <a:latin typeface="Roboto"/>
                <a:ea typeface="Roboto"/>
                <a:cs typeface="Roboto"/>
                <a:sym typeface="Roboto"/>
              </a:endParaRPr>
            </a:p>
          </p:txBody>
        </p:sp>
        <p:sp>
          <p:nvSpPr>
            <p:cNvPr id="360" name="Google Shape;360;p25"/>
            <p:cNvSpPr/>
            <p:nvPr/>
          </p:nvSpPr>
          <p:spPr>
            <a:xfrm>
              <a:off x="4868275" y="1190825"/>
              <a:ext cx="2434800" cy="6687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Hyperparameter Tuning</a:t>
              </a:r>
              <a:endParaRPr>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type="ctrTitle"/>
          </p:nvPr>
        </p:nvSpPr>
        <p:spPr>
          <a:xfrm>
            <a:off x="752900" y="1392475"/>
            <a:ext cx="4539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366" name="Google Shape;366;p26"/>
          <p:cNvSpPr txBox="1"/>
          <p:nvPr>
            <p:ph idx="1" type="subTitle"/>
          </p:nvPr>
        </p:nvSpPr>
        <p:spPr>
          <a:xfrm>
            <a:off x="752900" y="3613325"/>
            <a:ext cx="6501000" cy="9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Even though data had already been cleaned, we went through it once again to make it accessible to models used later on.</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1303800" y="598575"/>
            <a:ext cx="41538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Focus on reducing noise</a:t>
            </a:r>
            <a:endParaRPr/>
          </a:p>
        </p:txBody>
      </p:sp>
      <p:sp>
        <p:nvSpPr>
          <p:cNvPr id="372" name="Google Shape;372;p27"/>
          <p:cNvSpPr txBox="1"/>
          <p:nvPr>
            <p:ph idx="1" type="body"/>
          </p:nvPr>
        </p:nvSpPr>
        <p:spPr>
          <a:xfrm>
            <a:off x="492575" y="1410725"/>
            <a:ext cx="3430500" cy="13200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a:t>In contrast to our original project, where we only used data from the top 5 companies, we expanded to include all companies in dataset.</a:t>
            </a:r>
            <a:endParaRPr/>
          </a:p>
          <a:p>
            <a:pPr indent="0" lvl="0" marL="0" rtl="0" algn="l">
              <a:spcBef>
                <a:spcPts val="1200"/>
              </a:spcBef>
              <a:spcAft>
                <a:spcPts val="1200"/>
              </a:spcAft>
              <a:buNone/>
            </a:pPr>
            <a:r>
              <a:t/>
            </a:r>
            <a:endParaRPr/>
          </a:p>
        </p:txBody>
      </p:sp>
      <p:sp>
        <p:nvSpPr>
          <p:cNvPr id="373" name="Google Shape;373;p27"/>
          <p:cNvSpPr txBox="1"/>
          <p:nvPr/>
        </p:nvSpPr>
        <p:spPr>
          <a:xfrm>
            <a:off x="573725" y="2422650"/>
            <a:ext cx="3268200" cy="1279200"/>
          </a:xfrm>
          <a:prstGeom prst="rect">
            <a:avLst/>
          </a:prstGeom>
          <a:noFill/>
          <a:ln>
            <a:noFill/>
          </a:ln>
        </p:spPr>
        <p:txBody>
          <a:bodyPr anchorCtr="0" anchor="t" bIns="91425" lIns="91425" spcFirstLastPara="1" rIns="91425" wrap="square" tIns="91425">
            <a:spAutoFit/>
          </a:bodyPr>
          <a:lstStyle/>
          <a:p>
            <a:pPr indent="-311150" lvl="0" marL="457200" rtl="0" algn="l">
              <a:lnSpc>
                <a:spcPct val="90000"/>
              </a:lnSpc>
              <a:spcBef>
                <a:spcPts val="500"/>
              </a:spcBef>
              <a:spcAft>
                <a:spcPts val="0"/>
              </a:spcAft>
              <a:buClr>
                <a:schemeClr val="dk2"/>
              </a:buClr>
              <a:buSzPts val="1300"/>
              <a:buFont typeface="Nunito"/>
              <a:buChar char="●"/>
            </a:pPr>
            <a:r>
              <a:rPr lang="en" sz="1300">
                <a:solidFill>
                  <a:schemeClr val="dk2"/>
                </a:solidFill>
                <a:latin typeface="Nunito"/>
                <a:ea typeface="Nunito"/>
                <a:cs typeface="Nunito"/>
                <a:sym typeface="Nunito"/>
              </a:rPr>
              <a:t>Removed blank spaces and capitalization</a:t>
            </a:r>
            <a:endParaRPr sz="1300">
              <a:solidFill>
                <a:schemeClr val="dk2"/>
              </a:solidFill>
              <a:latin typeface="Nunito"/>
              <a:ea typeface="Nunito"/>
              <a:cs typeface="Nunito"/>
              <a:sym typeface="Nunito"/>
            </a:endParaRPr>
          </a:p>
          <a:p>
            <a:pPr indent="0" lvl="0" marL="457200" rtl="0" algn="l">
              <a:lnSpc>
                <a:spcPct val="90000"/>
              </a:lnSpc>
              <a:spcBef>
                <a:spcPts val="500"/>
              </a:spcBef>
              <a:spcAft>
                <a:spcPts val="0"/>
              </a:spcAft>
              <a:buNone/>
            </a:pPr>
            <a:r>
              <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Assigned level numbers across companies for similar jobs</a:t>
            </a:r>
            <a:endParaRPr>
              <a:latin typeface="Nunito"/>
              <a:ea typeface="Nunito"/>
              <a:cs typeface="Nunito"/>
              <a:sym typeface="Nunito"/>
            </a:endParaRPr>
          </a:p>
        </p:txBody>
      </p:sp>
      <p:grpSp>
        <p:nvGrpSpPr>
          <p:cNvPr id="374" name="Google Shape;374;p27"/>
          <p:cNvGrpSpPr/>
          <p:nvPr/>
        </p:nvGrpSpPr>
        <p:grpSpPr>
          <a:xfrm>
            <a:off x="4004225" y="3356925"/>
            <a:ext cx="4922100" cy="1575600"/>
            <a:chOff x="3985050" y="2790575"/>
            <a:chExt cx="4922100" cy="1575600"/>
          </a:xfrm>
        </p:grpSpPr>
        <p:pic>
          <p:nvPicPr>
            <p:cNvPr id="375" name="Google Shape;375;p27"/>
            <p:cNvPicPr preferRelativeResize="0"/>
            <p:nvPr/>
          </p:nvPicPr>
          <p:blipFill>
            <a:blip r:embed="rId3">
              <a:alphaModFix/>
            </a:blip>
            <a:stretch>
              <a:fillRect/>
            </a:stretch>
          </p:blipFill>
          <p:spPr>
            <a:xfrm>
              <a:off x="4004223" y="2821450"/>
              <a:ext cx="4877151" cy="1504725"/>
            </a:xfrm>
            <a:prstGeom prst="rect">
              <a:avLst/>
            </a:prstGeom>
            <a:noFill/>
            <a:ln>
              <a:noFill/>
            </a:ln>
          </p:spPr>
        </p:pic>
        <p:sp>
          <p:nvSpPr>
            <p:cNvPr id="376" name="Google Shape;376;p27"/>
            <p:cNvSpPr/>
            <p:nvPr/>
          </p:nvSpPr>
          <p:spPr>
            <a:xfrm>
              <a:off x="3985050" y="2790575"/>
              <a:ext cx="4922100" cy="1575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7"/>
          <p:cNvGrpSpPr/>
          <p:nvPr/>
        </p:nvGrpSpPr>
        <p:grpSpPr>
          <a:xfrm>
            <a:off x="4632425" y="2685000"/>
            <a:ext cx="4293900" cy="442800"/>
            <a:chOff x="4541100" y="1390125"/>
            <a:chExt cx="4293900" cy="442800"/>
          </a:xfrm>
        </p:grpSpPr>
        <p:pic>
          <p:nvPicPr>
            <p:cNvPr id="378" name="Google Shape;378;p27"/>
            <p:cNvPicPr preferRelativeResize="0"/>
            <p:nvPr/>
          </p:nvPicPr>
          <p:blipFill>
            <a:blip r:embed="rId4">
              <a:alphaModFix/>
            </a:blip>
            <a:stretch>
              <a:fillRect/>
            </a:stretch>
          </p:blipFill>
          <p:spPr>
            <a:xfrm>
              <a:off x="4572000" y="1410725"/>
              <a:ext cx="4247600" cy="408577"/>
            </a:xfrm>
            <a:prstGeom prst="rect">
              <a:avLst/>
            </a:prstGeom>
            <a:noFill/>
            <a:ln>
              <a:noFill/>
            </a:ln>
          </p:spPr>
        </p:pic>
        <p:sp>
          <p:nvSpPr>
            <p:cNvPr id="379" name="Google Shape;379;p27"/>
            <p:cNvSpPr/>
            <p:nvPr/>
          </p:nvSpPr>
          <p:spPr>
            <a:xfrm>
              <a:off x="4541100" y="1390125"/>
              <a:ext cx="4293900" cy="442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27"/>
          <p:cNvPicPr preferRelativeResize="0"/>
          <p:nvPr/>
        </p:nvPicPr>
        <p:blipFill rotWithShape="1">
          <a:blip r:embed="rId5">
            <a:alphaModFix/>
          </a:blip>
          <a:srcRect b="9893" l="7812" r="6239" t="0"/>
          <a:stretch/>
        </p:blipFill>
        <p:spPr>
          <a:xfrm>
            <a:off x="5519350" y="598575"/>
            <a:ext cx="3140675" cy="1857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377025" y="1642525"/>
            <a:ext cx="2361900" cy="3186900"/>
          </a:xfrm>
          <a:prstGeom prst="rect">
            <a:avLst/>
          </a:prstGeom>
        </p:spPr>
        <p:txBody>
          <a:bodyPr anchorCtr="0" anchor="t" bIns="91425" lIns="91425" spcFirstLastPara="1" rIns="91425" wrap="square" tIns="91425">
            <a:normAutofit/>
          </a:bodyPr>
          <a:lstStyle/>
          <a:p>
            <a:pPr indent="0" lvl="0" marL="0" rtl="0" algn="l">
              <a:lnSpc>
                <a:spcPct val="90000"/>
              </a:lnSpc>
              <a:spcBef>
                <a:spcPts val="500"/>
              </a:spcBef>
              <a:spcAft>
                <a:spcPts val="0"/>
              </a:spcAft>
              <a:buNone/>
            </a:pPr>
            <a:r>
              <a:rPr b="0" lang="en" sz="1300">
                <a:latin typeface="Nunito"/>
                <a:ea typeface="Nunito"/>
                <a:cs typeface="Nunito"/>
                <a:sym typeface="Nunito"/>
              </a:rPr>
              <a:t>Reduced noise in the levels data by as much data as we could to a numeric value.</a:t>
            </a:r>
            <a:endParaRPr b="0" sz="1300">
              <a:latin typeface="Nunito"/>
              <a:ea typeface="Nunito"/>
              <a:cs typeface="Nunito"/>
              <a:sym typeface="Nunito"/>
            </a:endParaRPr>
          </a:p>
          <a:p>
            <a:pPr indent="0" lvl="0" marL="0" rtl="0" algn="l">
              <a:lnSpc>
                <a:spcPct val="90000"/>
              </a:lnSpc>
              <a:spcBef>
                <a:spcPts val="500"/>
              </a:spcBef>
              <a:spcAft>
                <a:spcPts val="0"/>
              </a:spcAft>
              <a:buNone/>
            </a:pPr>
            <a:r>
              <a:t/>
            </a:r>
            <a:endParaRPr b="0" sz="1300">
              <a:latin typeface="Nunito"/>
              <a:ea typeface="Nunito"/>
              <a:cs typeface="Nunito"/>
              <a:sym typeface="Nunito"/>
            </a:endParaRPr>
          </a:p>
          <a:p>
            <a:pPr indent="0" lvl="0" marL="0" rtl="0" algn="l">
              <a:lnSpc>
                <a:spcPct val="90000"/>
              </a:lnSpc>
              <a:spcBef>
                <a:spcPts val="500"/>
              </a:spcBef>
              <a:spcAft>
                <a:spcPts val="0"/>
              </a:spcAft>
              <a:buNone/>
            </a:pPr>
            <a:r>
              <a:rPr b="0" lang="en" sz="1300">
                <a:latin typeface="Nunito"/>
                <a:ea typeface="Nunito"/>
                <a:cs typeface="Nunito"/>
                <a:sym typeface="Nunito"/>
              </a:rPr>
              <a:t>In future iterations, we would benefit from a domain expert to confirm numeric levels assigned are proportionate to job title. </a:t>
            </a:r>
            <a:endParaRPr b="0" sz="1300">
              <a:latin typeface="Nunito"/>
              <a:ea typeface="Nunito"/>
              <a:cs typeface="Nunito"/>
              <a:sym typeface="Nunito"/>
            </a:endParaRPr>
          </a:p>
          <a:p>
            <a:pPr indent="0" lvl="0" marL="0" rtl="0" algn="l">
              <a:lnSpc>
                <a:spcPct val="90000"/>
              </a:lnSpc>
              <a:spcBef>
                <a:spcPts val="500"/>
              </a:spcBef>
              <a:spcAft>
                <a:spcPts val="0"/>
              </a:spcAft>
              <a:buNone/>
            </a:pPr>
            <a:r>
              <a:t/>
            </a:r>
            <a:endParaRPr b="0" sz="1300">
              <a:latin typeface="Nunito"/>
              <a:ea typeface="Nunito"/>
              <a:cs typeface="Nunito"/>
              <a:sym typeface="Nunito"/>
            </a:endParaRPr>
          </a:p>
          <a:p>
            <a:pPr indent="0" lvl="0" marL="0" rtl="0" algn="l">
              <a:lnSpc>
                <a:spcPct val="90000"/>
              </a:lnSpc>
              <a:spcBef>
                <a:spcPts val="500"/>
              </a:spcBef>
              <a:spcAft>
                <a:spcPts val="0"/>
              </a:spcAft>
              <a:buNone/>
            </a:pPr>
            <a:r>
              <a:t/>
            </a:r>
            <a:endParaRPr b="0" sz="1300">
              <a:latin typeface="Nunito"/>
              <a:ea typeface="Nunito"/>
              <a:cs typeface="Nunito"/>
              <a:sym typeface="Nunito"/>
            </a:endParaRPr>
          </a:p>
          <a:p>
            <a:pPr indent="0" lvl="0" marL="0" rtl="0" algn="l">
              <a:lnSpc>
                <a:spcPct val="90000"/>
              </a:lnSpc>
              <a:spcBef>
                <a:spcPts val="500"/>
              </a:spcBef>
              <a:spcAft>
                <a:spcPts val="0"/>
              </a:spcAft>
              <a:buNone/>
            </a:pPr>
            <a:r>
              <a:t/>
            </a:r>
            <a:endParaRPr b="0" sz="1300">
              <a:latin typeface="Nunito"/>
              <a:ea typeface="Nunito"/>
              <a:cs typeface="Nunito"/>
              <a:sym typeface="Nunito"/>
            </a:endParaRPr>
          </a:p>
        </p:txBody>
      </p:sp>
      <p:grpSp>
        <p:nvGrpSpPr>
          <p:cNvPr id="386" name="Google Shape;386;p28"/>
          <p:cNvGrpSpPr/>
          <p:nvPr/>
        </p:nvGrpSpPr>
        <p:grpSpPr>
          <a:xfrm>
            <a:off x="2811150" y="494275"/>
            <a:ext cx="6137100" cy="4335300"/>
            <a:chOff x="2811150" y="494275"/>
            <a:chExt cx="6137100" cy="4335300"/>
          </a:xfrm>
        </p:grpSpPr>
        <p:pic>
          <p:nvPicPr>
            <p:cNvPr id="387" name="Google Shape;387;p28"/>
            <p:cNvPicPr preferRelativeResize="0"/>
            <p:nvPr/>
          </p:nvPicPr>
          <p:blipFill>
            <a:blip r:embed="rId3">
              <a:alphaModFix/>
            </a:blip>
            <a:stretch>
              <a:fillRect/>
            </a:stretch>
          </p:blipFill>
          <p:spPr>
            <a:xfrm>
              <a:off x="2831625" y="514875"/>
              <a:ext cx="6088951" cy="4285475"/>
            </a:xfrm>
            <a:prstGeom prst="rect">
              <a:avLst/>
            </a:prstGeom>
            <a:noFill/>
            <a:ln>
              <a:noFill/>
            </a:ln>
          </p:spPr>
        </p:pic>
        <p:sp>
          <p:nvSpPr>
            <p:cNvPr id="388" name="Google Shape;388;p28"/>
            <p:cNvSpPr/>
            <p:nvPr/>
          </p:nvSpPr>
          <p:spPr>
            <a:xfrm>
              <a:off x="2811150" y="494275"/>
              <a:ext cx="6137100" cy="4335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idx="2" type="body"/>
          </p:nvPr>
        </p:nvSpPr>
        <p:spPr>
          <a:xfrm>
            <a:off x="791350" y="3084200"/>
            <a:ext cx="3285300" cy="1695600"/>
          </a:xfrm>
          <a:prstGeom prst="rect">
            <a:avLst/>
          </a:prstGeom>
        </p:spPr>
        <p:txBody>
          <a:bodyPr anchorCtr="0" anchor="t" bIns="91425" lIns="91425" spcFirstLastPara="1" rIns="91425" wrap="square" tIns="91425">
            <a:noAutofit/>
          </a:bodyPr>
          <a:lstStyle/>
          <a:p>
            <a:pPr indent="0" lvl="0" marL="457200" rtl="0" algn="l">
              <a:lnSpc>
                <a:spcPct val="70000"/>
              </a:lnSpc>
              <a:spcBef>
                <a:spcPts val="500"/>
              </a:spcBef>
              <a:spcAft>
                <a:spcPts val="0"/>
              </a:spcAft>
              <a:buSzPts val="1018"/>
              <a:buNone/>
            </a:pPr>
            <a:r>
              <a:t/>
            </a:r>
            <a:endParaRPr sz="1302"/>
          </a:p>
          <a:p>
            <a:pPr indent="-311308" lvl="0" marL="457200" rtl="0" algn="l">
              <a:lnSpc>
                <a:spcPct val="70000"/>
              </a:lnSpc>
              <a:spcBef>
                <a:spcPts val="500"/>
              </a:spcBef>
              <a:spcAft>
                <a:spcPts val="0"/>
              </a:spcAft>
              <a:buSzPts val="1303"/>
              <a:buChar char="●"/>
            </a:pPr>
            <a:r>
              <a:rPr lang="en" sz="1302"/>
              <a:t>Replaced missing values with 0.</a:t>
            </a:r>
            <a:endParaRPr sz="1302"/>
          </a:p>
          <a:p>
            <a:pPr indent="-311308" lvl="0" marL="457200" rtl="0" algn="l">
              <a:lnSpc>
                <a:spcPct val="70000"/>
              </a:lnSpc>
              <a:spcBef>
                <a:spcPts val="0"/>
              </a:spcBef>
              <a:spcAft>
                <a:spcPts val="0"/>
              </a:spcAft>
              <a:buSzPts val="1303"/>
              <a:buChar char="●"/>
            </a:pPr>
            <a:r>
              <a:rPr lang="en" sz="1302"/>
              <a:t>Dropped NaN levels that didn't fit our cleaning loop.</a:t>
            </a:r>
            <a:endParaRPr sz="1302"/>
          </a:p>
          <a:p>
            <a:pPr indent="-311308" lvl="0" marL="457200" rtl="0" algn="l">
              <a:lnSpc>
                <a:spcPct val="70000"/>
              </a:lnSpc>
              <a:spcBef>
                <a:spcPts val="0"/>
              </a:spcBef>
              <a:spcAft>
                <a:spcPts val="0"/>
              </a:spcAft>
              <a:buSzPts val="1303"/>
              <a:buChar char="●"/>
            </a:pPr>
            <a:r>
              <a:rPr lang="en" sz="1302"/>
              <a:t>Corrected inconsistent data formatting. </a:t>
            </a:r>
            <a:endParaRPr sz="1302"/>
          </a:p>
          <a:p>
            <a:pPr indent="0" lvl="0" marL="457200" rtl="0" algn="l">
              <a:lnSpc>
                <a:spcPct val="70000"/>
              </a:lnSpc>
              <a:spcBef>
                <a:spcPts val="500"/>
              </a:spcBef>
              <a:spcAft>
                <a:spcPts val="0"/>
              </a:spcAft>
              <a:buSzPts val="1018"/>
              <a:buNone/>
            </a:pPr>
            <a:r>
              <a:t/>
            </a:r>
            <a:endParaRPr sz="1302"/>
          </a:p>
          <a:p>
            <a:pPr indent="0" lvl="0" marL="457200" rtl="0" algn="l">
              <a:lnSpc>
                <a:spcPct val="70000"/>
              </a:lnSpc>
              <a:spcBef>
                <a:spcPts val="500"/>
              </a:spcBef>
              <a:spcAft>
                <a:spcPts val="0"/>
              </a:spcAft>
              <a:buNone/>
            </a:pPr>
            <a:r>
              <a:t/>
            </a:r>
            <a:endParaRPr sz="1302"/>
          </a:p>
          <a:p>
            <a:pPr indent="0" lvl="0" marL="457200" rtl="0" algn="l">
              <a:lnSpc>
                <a:spcPct val="70000"/>
              </a:lnSpc>
              <a:spcBef>
                <a:spcPts val="500"/>
              </a:spcBef>
              <a:spcAft>
                <a:spcPts val="0"/>
              </a:spcAft>
              <a:buSzPts val="1018"/>
              <a:buNone/>
            </a:pPr>
            <a:r>
              <a:t/>
            </a:r>
            <a:endParaRPr sz="1302"/>
          </a:p>
        </p:txBody>
      </p:sp>
      <p:grpSp>
        <p:nvGrpSpPr>
          <p:cNvPr id="394" name="Google Shape;394;p29"/>
          <p:cNvGrpSpPr/>
          <p:nvPr/>
        </p:nvGrpSpPr>
        <p:grpSpPr>
          <a:xfrm>
            <a:off x="432400" y="219350"/>
            <a:ext cx="5878200" cy="2534700"/>
            <a:chOff x="450975" y="248825"/>
            <a:chExt cx="5878200" cy="2534700"/>
          </a:xfrm>
        </p:grpSpPr>
        <p:pic>
          <p:nvPicPr>
            <p:cNvPr id="395" name="Google Shape;395;p29"/>
            <p:cNvPicPr preferRelativeResize="0"/>
            <p:nvPr/>
          </p:nvPicPr>
          <p:blipFill>
            <a:blip r:embed="rId3">
              <a:alphaModFix/>
            </a:blip>
            <a:stretch>
              <a:fillRect/>
            </a:stretch>
          </p:blipFill>
          <p:spPr>
            <a:xfrm>
              <a:off x="473700" y="313725"/>
              <a:ext cx="5837400" cy="2433075"/>
            </a:xfrm>
            <a:prstGeom prst="rect">
              <a:avLst/>
            </a:prstGeom>
            <a:noFill/>
            <a:ln cap="flat" cmpd="sng" w="9525">
              <a:solidFill>
                <a:schemeClr val="accent1"/>
              </a:solidFill>
              <a:prstDash val="solid"/>
              <a:round/>
              <a:headEnd len="sm" w="sm" type="none"/>
              <a:tailEnd len="sm" w="sm" type="none"/>
            </a:ln>
          </p:spPr>
        </p:pic>
        <p:sp>
          <p:nvSpPr>
            <p:cNvPr id="396" name="Google Shape;396;p29"/>
            <p:cNvSpPr/>
            <p:nvPr/>
          </p:nvSpPr>
          <p:spPr>
            <a:xfrm>
              <a:off x="450975" y="248825"/>
              <a:ext cx="5878200" cy="253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9"/>
          <p:cNvGrpSpPr/>
          <p:nvPr/>
        </p:nvGrpSpPr>
        <p:grpSpPr>
          <a:xfrm>
            <a:off x="4620325" y="3031713"/>
            <a:ext cx="4143600" cy="1748125"/>
            <a:chOff x="4424675" y="2897838"/>
            <a:chExt cx="4143600" cy="1748125"/>
          </a:xfrm>
        </p:grpSpPr>
        <p:pic>
          <p:nvPicPr>
            <p:cNvPr id="398" name="Google Shape;398;p29"/>
            <p:cNvPicPr preferRelativeResize="0"/>
            <p:nvPr/>
          </p:nvPicPr>
          <p:blipFill>
            <a:blip r:embed="rId4">
              <a:alphaModFix/>
            </a:blip>
            <a:stretch>
              <a:fillRect/>
            </a:stretch>
          </p:blipFill>
          <p:spPr>
            <a:xfrm>
              <a:off x="4424675" y="2897838"/>
              <a:ext cx="4143575" cy="1748125"/>
            </a:xfrm>
            <a:prstGeom prst="rect">
              <a:avLst/>
            </a:prstGeom>
            <a:noFill/>
            <a:ln>
              <a:noFill/>
            </a:ln>
          </p:spPr>
        </p:pic>
        <p:sp>
          <p:nvSpPr>
            <p:cNvPr id="399" name="Google Shape;399;p29"/>
            <p:cNvSpPr/>
            <p:nvPr/>
          </p:nvSpPr>
          <p:spPr>
            <a:xfrm>
              <a:off x="4424675" y="2897850"/>
              <a:ext cx="4143600" cy="17481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 Selection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idx="1" type="body"/>
          </p:nvPr>
        </p:nvSpPr>
        <p:spPr>
          <a:xfrm>
            <a:off x="1303800" y="4937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600">
                <a:solidFill>
                  <a:schemeClr val="dk2"/>
                </a:solidFill>
              </a:rPr>
              <a:t>We had a variety of avenues we could try and approach with our feature selection </a:t>
            </a:r>
            <a:endParaRPr b="1" sz="2600">
              <a:solidFill>
                <a:schemeClr val="dk2"/>
              </a:solidFill>
            </a:endParaRPr>
          </a:p>
        </p:txBody>
      </p:sp>
      <p:pic>
        <p:nvPicPr>
          <p:cNvPr id="410" name="Google Shape;410;p31"/>
          <p:cNvPicPr preferRelativeResize="0"/>
          <p:nvPr/>
        </p:nvPicPr>
        <p:blipFill>
          <a:blip r:embed="rId3">
            <a:alphaModFix/>
          </a:blip>
          <a:stretch>
            <a:fillRect/>
          </a:stretch>
        </p:blipFill>
        <p:spPr>
          <a:xfrm>
            <a:off x="609275" y="1697325"/>
            <a:ext cx="2400300" cy="1905000"/>
          </a:xfrm>
          <a:prstGeom prst="rect">
            <a:avLst/>
          </a:prstGeom>
          <a:noFill/>
          <a:ln>
            <a:noFill/>
          </a:ln>
        </p:spPr>
      </p:pic>
      <p:sp>
        <p:nvSpPr>
          <p:cNvPr id="411" name="Google Shape;411;p31"/>
          <p:cNvSpPr txBox="1"/>
          <p:nvPr/>
        </p:nvSpPr>
        <p:spPr>
          <a:xfrm>
            <a:off x="3630700" y="1737275"/>
            <a:ext cx="4314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Location </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Company specific </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Experience </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Country of Origin</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Title</a:t>
            </a:r>
            <a:endParaRPr>
              <a:solidFill>
                <a:schemeClr val="dk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88625" y="772725"/>
            <a:ext cx="6302100" cy="2995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sz="3700">
                <a:solidFill>
                  <a:srgbClr val="FFFFFF"/>
                </a:solidFill>
                <a:latin typeface="Arial"/>
                <a:ea typeface="Arial"/>
                <a:cs typeface="Arial"/>
                <a:sym typeface="Arial"/>
              </a:rPr>
              <a:t>As future Data Science and STEM professionals, graduates of the NU Data Science Bootcamp are curious about the </a:t>
            </a:r>
            <a:r>
              <a:rPr i="1" lang="en" sz="3700">
                <a:solidFill>
                  <a:srgbClr val="FFFFFF"/>
                </a:solidFill>
                <a:latin typeface="Arial"/>
                <a:ea typeface="Arial"/>
                <a:cs typeface="Arial"/>
                <a:sym typeface="Arial"/>
              </a:rPr>
              <a:t>job market </a:t>
            </a:r>
            <a:r>
              <a:rPr b="0" lang="en" sz="3700">
                <a:solidFill>
                  <a:srgbClr val="FFFFFF"/>
                </a:solidFill>
                <a:latin typeface="Arial"/>
                <a:ea typeface="Arial"/>
                <a:cs typeface="Arial"/>
                <a:sym typeface="Arial"/>
              </a:rPr>
              <a:t>and </a:t>
            </a:r>
            <a:r>
              <a:rPr i="1" lang="en" sz="3700">
                <a:solidFill>
                  <a:srgbClr val="FFFFFF"/>
                </a:solidFill>
                <a:latin typeface="Arial"/>
                <a:ea typeface="Arial"/>
                <a:cs typeface="Arial"/>
                <a:sym typeface="Arial"/>
              </a:rPr>
              <a:t>earning potential</a:t>
            </a:r>
            <a:r>
              <a:rPr b="0" i="1" lang="en" sz="3700">
                <a:solidFill>
                  <a:srgbClr val="FFFFFF"/>
                </a:solidFill>
                <a:latin typeface="Arial"/>
                <a:ea typeface="Arial"/>
                <a:cs typeface="Arial"/>
                <a:sym typeface="Arial"/>
              </a:rPr>
              <a:t> </a:t>
            </a:r>
            <a:r>
              <a:rPr b="0" lang="en" sz="3700">
                <a:solidFill>
                  <a:srgbClr val="FFFFFF"/>
                </a:solidFill>
                <a:latin typeface="Arial"/>
                <a:ea typeface="Arial"/>
                <a:cs typeface="Arial"/>
                <a:sym typeface="Arial"/>
              </a:rPr>
              <a:t>in new roles available after the Bootcamp….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idx="4294967295" type="body"/>
          </p:nvPr>
        </p:nvSpPr>
        <p:spPr>
          <a:xfrm>
            <a:off x="179050" y="457750"/>
            <a:ext cx="33252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rPr>
              <a:t>6 Main Features</a:t>
            </a:r>
            <a:r>
              <a:rPr b="1" lang="en" sz="1900">
                <a:solidFill>
                  <a:schemeClr val="dk2"/>
                </a:solidFill>
              </a:rPr>
              <a:t> </a:t>
            </a:r>
            <a:endParaRPr b="1" sz="1900">
              <a:solidFill>
                <a:schemeClr val="dk2"/>
              </a:solidFill>
            </a:endParaRPr>
          </a:p>
          <a:p>
            <a:pPr indent="-355600" lvl="0" marL="457200" rtl="0" algn="l">
              <a:spcBef>
                <a:spcPts val="1200"/>
              </a:spcBef>
              <a:spcAft>
                <a:spcPts val="0"/>
              </a:spcAft>
              <a:buClr>
                <a:schemeClr val="dk2"/>
              </a:buClr>
              <a:buSzPts val="2000"/>
              <a:buAutoNum type="arabicPeriod"/>
            </a:pPr>
            <a:r>
              <a:rPr lang="en" sz="2000">
                <a:solidFill>
                  <a:schemeClr val="dk2"/>
                </a:solidFill>
              </a:rPr>
              <a:t>Years at company </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 sz="2000">
                <a:solidFill>
                  <a:schemeClr val="dk2"/>
                </a:solidFill>
              </a:rPr>
              <a:t>Years of experience </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 sz="2000">
                <a:solidFill>
                  <a:schemeClr val="dk2"/>
                </a:solidFill>
              </a:rPr>
              <a:t>Level at company </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 sz="2000">
                <a:solidFill>
                  <a:schemeClr val="dk2"/>
                </a:solidFill>
              </a:rPr>
              <a:t>Distance from 3 major cities</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 sz="2000">
                <a:solidFill>
                  <a:schemeClr val="dk2"/>
                </a:solidFill>
              </a:rPr>
              <a:t>Bonus </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 sz="2000">
                <a:solidFill>
                  <a:schemeClr val="dk2"/>
                </a:solidFill>
              </a:rPr>
              <a:t>Equity  </a:t>
            </a:r>
            <a:endParaRPr sz="2000">
              <a:solidFill>
                <a:schemeClr val="dk2"/>
              </a:solidFill>
            </a:endParaRPr>
          </a:p>
        </p:txBody>
      </p:sp>
      <p:pic>
        <p:nvPicPr>
          <p:cNvPr id="417" name="Google Shape;417;p32"/>
          <p:cNvPicPr preferRelativeResize="0"/>
          <p:nvPr/>
        </p:nvPicPr>
        <p:blipFill>
          <a:blip r:embed="rId3">
            <a:alphaModFix/>
          </a:blip>
          <a:stretch>
            <a:fillRect/>
          </a:stretch>
        </p:blipFill>
        <p:spPr>
          <a:xfrm>
            <a:off x="3683175" y="457750"/>
            <a:ext cx="5346176" cy="2828975"/>
          </a:xfrm>
          <a:prstGeom prst="rect">
            <a:avLst/>
          </a:prstGeom>
          <a:noFill/>
          <a:ln>
            <a:noFill/>
          </a:ln>
        </p:spPr>
      </p:pic>
      <p:pic>
        <p:nvPicPr>
          <p:cNvPr id="418" name="Google Shape;418;p32"/>
          <p:cNvPicPr preferRelativeResize="0"/>
          <p:nvPr/>
        </p:nvPicPr>
        <p:blipFill>
          <a:blip r:embed="rId4">
            <a:alphaModFix/>
          </a:blip>
          <a:stretch>
            <a:fillRect/>
          </a:stretch>
        </p:blipFill>
        <p:spPr>
          <a:xfrm>
            <a:off x="4865413" y="3451500"/>
            <a:ext cx="2857500" cy="16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ph idx="4294967295" type="title"/>
          </p:nvPr>
        </p:nvSpPr>
        <p:spPr>
          <a:xfrm>
            <a:off x="1388625" y="772725"/>
            <a:ext cx="6366900" cy="18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2"/>
                </a:solidFill>
              </a:rPr>
              <a:t>We decided to focus on </a:t>
            </a:r>
            <a:endParaRPr sz="3000">
              <a:solidFill>
                <a:schemeClr val="dk2"/>
              </a:solidFill>
            </a:endParaRPr>
          </a:p>
          <a:p>
            <a:pPr indent="0" lvl="0" marL="0" rtl="0" algn="ctr">
              <a:spcBef>
                <a:spcPts val="0"/>
              </a:spcBef>
              <a:spcAft>
                <a:spcPts val="0"/>
              </a:spcAft>
              <a:buNone/>
            </a:pPr>
            <a:r>
              <a:rPr lang="en" sz="3000">
                <a:solidFill>
                  <a:schemeClr val="dk2"/>
                </a:solidFill>
              </a:rPr>
              <a:t>3 major cities </a:t>
            </a:r>
            <a:endParaRPr sz="3000">
              <a:solidFill>
                <a:schemeClr val="dk2"/>
              </a:solidFill>
            </a:endParaRPr>
          </a:p>
          <a:p>
            <a:pPr indent="0" lvl="0" marL="0" rtl="0" algn="ctr">
              <a:spcBef>
                <a:spcPts val="0"/>
              </a:spcBef>
              <a:spcAft>
                <a:spcPts val="0"/>
              </a:spcAft>
              <a:buNone/>
            </a:pPr>
            <a:r>
              <a:rPr lang="en" sz="3000">
                <a:solidFill>
                  <a:schemeClr val="dk2"/>
                </a:solidFill>
              </a:rPr>
              <a:t>for Data Science jobs in the US. </a:t>
            </a:r>
            <a:endParaRPr sz="3000">
              <a:solidFill>
                <a:schemeClr val="dk2"/>
              </a:solidFill>
            </a:endParaRPr>
          </a:p>
        </p:txBody>
      </p:sp>
      <p:pic>
        <p:nvPicPr>
          <p:cNvPr id="424" name="Google Shape;424;p33"/>
          <p:cNvPicPr preferRelativeResize="0"/>
          <p:nvPr/>
        </p:nvPicPr>
        <p:blipFill>
          <a:blip r:embed="rId3">
            <a:alphaModFix/>
          </a:blip>
          <a:stretch>
            <a:fillRect/>
          </a:stretch>
        </p:blipFill>
        <p:spPr>
          <a:xfrm>
            <a:off x="51450" y="3414100"/>
            <a:ext cx="2713626" cy="1729400"/>
          </a:xfrm>
          <a:prstGeom prst="rect">
            <a:avLst/>
          </a:prstGeom>
          <a:noFill/>
          <a:ln>
            <a:noFill/>
          </a:ln>
        </p:spPr>
      </p:pic>
      <p:pic>
        <p:nvPicPr>
          <p:cNvPr id="425" name="Google Shape;425;p33"/>
          <p:cNvPicPr preferRelativeResize="0"/>
          <p:nvPr/>
        </p:nvPicPr>
        <p:blipFill>
          <a:blip r:embed="rId4">
            <a:alphaModFix/>
          </a:blip>
          <a:stretch>
            <a:fillRect/>
          </a:stretch>
        </p:blipFill>
        <p:spPr>
          <a:xfrm>
            <a:off x="6276051" y="3414100"/>
            <a:ext cx="2867949" cy="1729399"/>
          </a:xfrm>
          <a:prstGeom prst="rect">
            <a:avLst/>
          </a:prstGeom>
          <a:noFill/>
          <a:ln>
            <a:noFill/>
          </a:ln>
        </p:spPr>
      </p:pic>
      <p:pic>
        <p:nvPicPr>
          <p:cNvPr id="426" name="Google Shape;426;p33"/>
          <p:cNvPicPr preferRelativeResize="0"/>
          <p:nvPr/>
        </p:nvPicPr>
        <p:blipFill>
          <a:blip r:embed="rId5">
            <a:alphaModFix/>
          </a:blip>
          <a:stretch>
            <a:fillRect/>
          </a:stretch>
        </p:blipFill>
        <p:spPr>
          <a:xfrm>
            <a:off x="2841275" y="3414100"/>
            <a:ext cx="3324426" cy="1729400"/>
          </a:xfrm>
          <a:prstGeom prst="rect">
            <a:avLst/>
          </a:prstGeom>
          <a:noFill/>
          <a:ln>
            <a:noFill/>
          </a:ln>
        </p:spPr>
      </p:pic>
      <p:sp>
        <p:nvSpPr>
          <p:cNvPr id="427" name="Google Shape;427;p33"/>
          <p:cNvSpPr txBox="1"/>
          <p:nvPr/>
        </p:nvSpPr>
        <p:spPr>
          <a:xfrm>
            <a:off x="816678" y="3013900"/>
            <a:ext cx="1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Nunito"/>
                <a:ea typeface="Nunito"/>
                <a:cs typeface="Nunito"/>
                <a:sym typeface="Nunito"/>
              </a:rPr>
              <a:t>Seattle, WA</a:t>
            </a:r>
            <a:endParaRPr b="1">
              <a:solidFill>
                <a:schemeClr val="accent1"/>
              </a:solidFill>
              <a:latin typeface="Nunito"/>
              <a:ea typeface="Nunito"/>
              <a:cs typeface="Nunito"/>
              <a:sym typeface="Nunito"/>
            </a:endParaRPr>
          </a:p>
        </p:txBody>
      </p:sp>
      <p:sp>
        <p:nvSpPr>
          <p:cNvPr id="428" name="Google Shape;428;p33"/>
          <p:cNvSpPr txBox="1"/>
          <p:nvPr/>
        </p:nvSpPr>
        <p:spPr>
          <a:xfrm>
            <a:off x="6930025" y="3013900"/>
            <a:ext cx="17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Nunito"/>
                <a:ea typeface="Nunito"/>
                <a:cs typeface="Nunito"/>
                <a:sym typeface="Nunito"/>
              </a:rPr>
              <a:t>San Francisco, CA</a:t>
            </a:r>
            <a:endParaRPr b="1">
              <a:solidFill>
                <a:schemeClr val="accent1"/>
              </a:solidFill>
              <a:latin typeface="Nunito"/>
              <a:ea typeface="Nunito"/>
              <a:cs typeface="Nunito"/>
              <a:sym typeface="Nunito"/>
            </a:endParaRPr>
          </a:p>
        </p:txBody>
      </p:sp>
      <p:sp>
        <p:nvSpPr>
          <p:cNvPr id="429" name="Google Shape;429;p33"/>
          <p:cNvSpPr txBox="1"/>
          <p:nvPr/>
        </p:nvSpPr>
        <p:spPr>
          <a:xfrm>
            <a:off x="3622538" y="3013900"/>
            <a:ext cx="17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Nunito"/>
                <a:ea typeface="Nunito"/>
                <a:cs typeface="Nunito"/>
                <a:sym typeface="Nunito"/>
              </a:rPr>
              <a:t>New York City, NY</a:t>
            </a:r>
            <a:endParaRPr b="1">
              <a:solidFill>
                <a:schemeClr val="accen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 Selection</a:t>
            </a:r>
            <a:endParaRPr/>
          </a:p>
          <a:p>
            <a:pPr indent="0" lvl="0" marL="0" rtl="0" algn="l">
              <a:spcBef>
                <a:spcPts val="0"/>
              </a:spcBef>
              <a:spcAft>
                <a:spcPts val="0"/>
              </a:spcAft>
              <a:buNone/>
            </a:pPr>
            <a:r>
              <a:rPr lang="en"/>
              <a:t>and 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1349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Step: Trial and Error</a:t>
            </a:r>
            <a:endParaRPr/>
          </a:p>
        </p:txBody>
      </p:sp>
      <p:pic>
        <p:nvPicPr>
          <p:cNvPr id="440" name="Google Shape;440;p35"/>
          <p:cNvPicPr preferRelativeResize="0"/>
          <p:nvPr/>
        </p:nvPicPr>
        <p:blipFill>
          <a:blip r:embed="rId3">
            <a:alphaModFix/>
          </a:blip>
          <a:stretch>
            <a:fillRect/>
          </a:stretch>
        </p:blipFill>
        <p:spPr>
          <a:xfrm>
            <a:off x="4886700" y="1750275"/>
            <a:ext cx="4104899" cy="2735931"/>
          </a:xfrm>
          <a:prstGeom prst="rect">
            <a:avLst/>
          </a:prstGeom>
          <a:noFill/>
          <a:ln>
            <a:noFill/>
          </a:ln>
        </p:spPr>
      </p:pic>
      <p:pic>
        <p:nvPicPr>
          <p:cNvPr id="441" name="Google Shape;441;p35"/>
          <p:cNvPicPr preferRelativeResize="0"/>
          <p:nvPr/>
        </p:nvPicPr>
        <p:blipFill>
          <a:blip r:embed="rId4">
            <a:alphaModFix/>
          </a:blip>
          <a:stretch>
            <a:fillRect/>
          </a:stretch>
        </p:blipFill>
        <p:spPr>
          <a:xfrm>
            <a:off x="1349800" y="1674075"/>
            <a:ext cx="2921791" cy="2888325"/>
          </a:xfrm>
          <a:prstGeom prst="rect">
            <a:avLst/>
          </a:prstGeom>
          <a:noFill/>
          <a:ln>
            <a:noFill/>
          </a:ln>
        </p:spPr>
      </p:pic>
      <p:sp>
        <p:nvSpPr>
          <p:cNvPr id="442" name="Google Shape;442;p35"/>
          <p:cNvSpPr/>
          <p:nvPr/>
        </p:nvSpPr>
        <p:spPr>
          <a:xfrm>
            <a:off x="611800" y="2290475"/>
            <a:ext cx="4185661" cy="132067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1D1C1D"/>
                </a:solidFill>
                <a:latin typeface="Comic Sans MS"/>
              </a:rPr>
              <a:t>MLP Regressor</a:t>
            </a:r>
          </a:p>
        </p:txBody>
      </p:sp>
      <p:sp>
        <p:nvSpPr>
          <p:cNvPr id="443" name="Google Shape;443;p35"/>
          <p:cNvSpPr/>
          <p:nvPr/>
        </p:nvSpPr>
        <p:spPr>
          <a:xfrm>
            <a:off x="5057300" y="1967000"/>
            <a:ext cx="3889224" cy="24043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B6D7A8"/>
                </a:solidFill>
                <a:latin typeface="Impact"/>
              </a:rPr>
              <a:t>Random Forest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1000"/>
                                        <p:tgtEl>
                                          <p:spTgt spid="4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3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9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1349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Step: Trial and Error</a:t>
            </a:r>
            <a:endParaRPr/>
          </a:p>
        </p:txBody>
      </p:sp>
      <p:pic>
        <p:nvPicPr>
          <p:cNvPr id="449" name="Google Shape;449;p36"/>
          <p:cNvPicPr preferRelativeResize="0"/>
          <p:nvPr/>
        </p:nvPicPr>
        <p:blipFill>
          <a:blip r:embed="rId3">
            <a:alphaModFix/>
          </a:blip>
          <a:stretch>
            <a:fillRect/>
          </a:stretch>
        </p:blipFill>
        <p:spPr>
          <a:xfrm>
            <a:off x="4946801" y="1664300"/>
            <a:ext cx="3613369" cy="2404299"/>
          </a:xfrm>
          <a:prstGeom prst="rect">
            <a:avLst/>
          </a:prstGeom>
          <a:noFill/>
          <a:ln>
            <a:noFill/>
          </a:ln>
        </p:spPr>
      </p:pic>
      <p:pic>
        <p:nvPicPr>
          <p:cNvPr id="450" name="Google Shape;450;p36"/>
          <p:cNvPicPr preferRelativeResize="0"/>
          <p:nvPr/>
        </p:nvPicPr>
        <p:blipFill>
          <a:blip r:embed="rId4">
            <a:alphaModFix/>
          </a:blip>
          <a:stretch>
            <a:fillRect/>
          </a:stretch>
        </p:blipFill>
        <p:spPr>
          <a:xfrm>
            <a:off x="1251900" y="1597875"/>
            <a:ext cx="2520801" cy="2520801"/>
          </a:xfrm>
          <a:prstGeom prst="rect">
            <a:avLst/>
          </a:prstGeom>
          <a:noFill/>
          <a:ln>
            <a:noFill/>
          </a:ln>
        </p:spPr>
      </p:pic>
      <p:sp>
        <p:nvSpPr>
          <p:cNvPr id="451" name="Google Shape;451;p36"/>
          <p:cNvSpPr txBox="1"/>
          <p:nvPr/>
        </p:nvSpPr>
        <p:spPr>
          <a:xfrm>
            <a:off x="1623725" y="3720200"/>
            <a:ext cx="1513800" cy="400200"/>
          </a:xfrm>
          <a:prstGeom prst="rect">
            <a:avLst/>
          </a:prstGeom>
          <a:solidFill>
            <a:srgbClr val="1B786E"/>
          </a:solidFill>
          <a:ln>
            <a:noFill/>
          </a:ln>
        </p:spPr>
        <p:txBody>
          <a:bodyPr anchorCtr="0" anchor="t" bIns="91425" lIns="91425" spcFirstLastPara="1" rIns="106075" wrap="square" tIns="91425">
            <a:spAutoFit/>
          </a:bodyPr>
          <a:lstStyle/>
          <a:p>
            <a:pPr indent="0" lvl="0" marL="0" rtl="0" algn="ctr">
              <a:spcBef>
                <a:spcPts val="0"/>
              </a:spcBef>
              <a:spcAft>
                <a:spcPts val="0"/>
              </a:spcAft>
              <a:buNone/>
            </a:pPr>
            <a:r>
              <a:rPr lang="en">
                <a:solidFill>
                  <a:schemeClr val="lt1"/>
                </a:solidFill>
                <a:latin typeface="Nunito"/>
                <a:ea typeface="Nunito"/>
                <a:cs typeface="Nunito"/>
                <a:sym typeface="Nunito"/>
              </a:rPr>
              <a:t>MLP Regressor</a:t>
            </a:r>
            <a:endParaRPr>
              <a:solidFill>
                <a:schemeClr val="lt1"/>
              </a:solidFill>
              <a:latin typeface="Nunito"/>
              <a:ea typeface="Nunito"/>
              <a:cs typeface="Nunito"/>
              <a:sym typeface="Nunito"/>
            </a:endParaRPr>
          </a:p>
        </p:txBody>
      </p:sp>
      <p:sp>
        <p:nvSpPr>
          <p:cNvPr id="452" name="Google Shape;452;p36"/>
          <p:cNvSpPr txBox="1"/>
          <p:nvPr/>
        </p:nvSpPr>
        <p:spPr>
          <a:xfrm>
            <a:off x="6114925" y="3720200"/>
            <a:ext cx="1438500" cy="400200"/>
          </a:xfrm>
          <a:prstGeom prst="rect">
            <a:avLst/>
          </a:prstGeom>
          <a:solidFill>
            <a:srgbClr val="1B786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Random Forest</a:t>
            </a:r>
            <a:endParaRPr>
              <a:solidFill>
                <a:schemeClr val="lt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a:t>
            </a:r>
            <a:endParaRPr/>
          </a:p>
        </p:txBody>
      </p:sp>
      <p:sp>
        <p:nvSpPr>
          <p:cNvPr id="458" name="Google Shape;458;p37"/>
          <p:cNvSpPr txBox="1"/>
          <p:nvPr>
            <p:ph idx="1" type="body"/>
          </p:nvPr>
        </p:nvSpPr>
        <p:spPr>
          <a:xfrm>
            <a:off x="1303800" y="1990050"/>
            <a:ext cx="3478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MLPRegressor:</a:t>
            </a:r>
            <a:endParaRPr/>
          </a:p>
          <a:p>
            <a:pPr indent="-311150" lvl="0" marL="457200" rtl="0" algn="l">
              <a:spcBef>
                <a:spcPts val="1200"/>
              </a:spcBef>
              <a:spcAft>
                <a:spcPts val="0"/>
              </a:spcAft>
              <a:buSzPts val="1300"/>
              <a:buChar char="-"/>
            </a:pPr>
            <a:r>
              <a:rPr lang="en"/>
              <a:t>hidden_layer_sizes</a:t>
            </a:r>
            <a:endParaRPr/>
          </a:p>
          <a:p>
            <a:pPr indent="-311150" lvl="0" marL="457200" rtl="0" algn="l">
              <a:spcBef>
                <a:spcPts val="0"/>
              </a:spcBef>
              <a:spcAft>
                <a:spcPts val="0"/>
              </a:spcAft>
              <a:buSzPts val="1300"/>
              <a:buChar char="-"/>
            </a:pPr>
            <a:r>
              <a:rPr lang="en"/>
              <a:t>activation</a:t>
            </a:r>
            <a:endParaRPr/>
          </a:p>
          <a:p>
            <a:pPr indent="-311150" lvl="0" marL="457200" rtl="0" algn="l">
              <a:spcBef>
                <a:spcPts val="0"/>
              </a:spcBef>
              <a:spcAft>
                <a:spcPts val="0"/>
              </a:spcAft>
              <a:buSzPts val="1300"/>
              <a:buChar char="-"/>
            </a:pPr>
            <a:r>
              <a:rPr lang="en"/>
              <a:t>solver</a:t>
            </a:r>
            <a:endParaRPr/>
          </a:p>
          <a:p>
            <a:pPr indent="-311150" lvl="0" marL="457200" rtl="0" algn="l">
              <a:spcBef>
                <a:spcPts val="0"/>
              </a:spcBef>
              <a:spcAft>
                <a:spcPts val="0"/>
              </a:spcAft>
              <a:buSzPts val="1300"/>
              <a:buChar char="-"/>
            </a:pPr>
            <a:r>
              <a:rPr lang="en"/>
              <a:t>alpha</a:t>
            </a:r>
            <a:endParaRPr/>
          </a:p>
          <a:p>
            <a:pPr indent="-311150" lvl="0" marL="457200" rtl="0" algn="l">
              <a:spcBef>
                <a:spcPts val="0"/>
              </a:spcBef>
              <a:spcAft>
                <a:spcPts val="0"/>
              </a:spcAft>
              <a:buSzPts val="1300"/>
              <a:buChar char="-"/>
            </a:pPr>
            <a:r>
              <a:rPr lang="en"/>
              <a:t>learning_rate</a:t>
            </a:r>
            <a:endParaRPr/>
          </a:p>
        </p:txBody>
      </p:sp>
      <p:sp>
        <p:nvSpPr>
          <p:cNvPr id="459" name="Google Shape;459;p37"/>
          <p:cNvSpPr txBox="1"/>
          <p:nvPr>
            <p:ph idx="1" type="body"/>
          </p:nvPr>
        </p:nvSpPr>
        <p:spPr>
          <a:xfrm>
            <a:off x="4561325" y="1990050"/>
            <a:ext cx="4361400" cy="267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a:t>
            </a:r>
            <a:endParaRPr/>
          </a:p>
          <a:p>
            <a:pPr indent="-311150" lvl="0" marL="457200" rtl="0" algn="l">
              <a:spcBef>
                <a:spcPts val="1200"/>
              </a:spcBef>
              <a:spcAft>
                <a:spcPts val="0"/>
              </a:spcAft>
              <a:buSzPts val="1300"/>
              <a:buChar char="-"/>
            </a:pPr>
            <a:r>
              <a:rPr lang="en"/>
              <a:t>max_depth</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min_samples_leaf</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60" name="Google Shape;460;p37"/>
          <p:cNvPicPr preferRelativeResize="0"/>
          <p:nvPr/>
        </p:nvPicPr>
        <p:blipFill>
          <a:blip r:embed="rId3">
            <a:alphaModFix/>
          </a:blip>
          <a:stretch>
            <a:fillRect/>
          </a:stretch>
        </p:blipFill>
        <p:spPr>
          <a:xfrm>
            <a:off x="283403" y="2402425"/>
            <a:ext cx="3950150" cy="1792300"/>
          </a:xfrm>
          <a:prstGeom prst="rect">
            <a:avLst/>
          </a:prstGeom>
          <a:noFill/>
          <a:ln>
            <a:noFill/>
          </a:ln>
        </p:spPr>
      </p:pic>
      <p:pic>
        <p:nvPicPr>
          <p:cNvPr id="461" name="Google Shape;461;p37"/>
          <p:cNvPicPr preferRelativeResize="0"/>
          <p:nvPr/>
        </p:nvPicPr>
        <p:blipFill>
          <a:blip r:embed="rId4">
            <a:alphaModFix/>
          </a:blip>
          <a:stretch>
            <a:fillRect/>
          </a:stretch>
        </p:blipFill>
        <p:spPr>
          <a:xfrm>
            <a:off x="4561313" y="2741350"/>
            <a:ext cx="4067175" cy="295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Step: Adding Predictions</a:t>
            </a:r>
            <a:endParaRPr/>
          </a:p>
          <a:p>
            <a:pPr indent="457200" lvl="0" marL="0" rtl="0" algn="l">
              <a:spcBef>
                <a:spcPts val="0"/>
              </a:spcBef>
              <a:spcAft>
                <a:spcPts val="0"/>
              </a:spcAft>
              <a:buNone/>
            </a:pPr>
            <a:r>
              <a:rPr lang="en"/>
              <a:t>(and features)</a:t>
            </a:r>
            <a:endParaRPr/>
          </a:p>
        </p:txBody>
      </p:sp>
      <p:sp>
        <p:nvSpPr>
          <p:cNvPr id="467" name="Google Shape;467;p38"/>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Original model:</a:t>
            </a:r>
            <a:endParaRPr b="1"/>
          </a:p>
          <a:p>
            <a:pPr indent="-311150" lvl="0" marL="457200" rtl="0" algn="l">
              <a:spcBef>
                <a:spcPts val="1200"/>
              </a:spcBef>
              <a:spcAft>
                <a:spcPts val="0"/>
              </a:spcAft>
              <a:buSzPts val="1300"/>
              <a:buChar char="-"/>
            </a:pPr>
            <a:r>
              <a:rPr lang="en"/>
              <a:t>Would take in 3-4 data points</a:t>
            </a:r>
            <a:endParaRPr/>
          </a:p>
          <a:p>
            <a:pPr indent="-298450" lvl="1" marL="914400" rtl="0" algn="l">
              <a:spcBef>
                <a:spcPts val="0"/>
              </a:spcBef>
              <a:spcAft>
                <a:spcPts val="0"/>
              </a:spcAft>
              <a:buSzPts val="1100"/>
              <a:buChar char="-"/>
            </a:pPr>
            <a:r>
              <a:rPr lang="en"/>
              <a:t>Job Level</a:t>
            </a:r>
            <a:endParaRPr/>
          </a:p>
          <a:p>
            <a:pPr indent="-298450" lvl="1" marL="914400" rtl="0" algn="l">
              <a:spcBef>
                <a:spcPts val="0"/>
              </a:spcBef>
              <a:spcAft>
                <a:spcPts val="0"/>
              </a:spcAft>
              <a:buSzPts val="1100"/>
              <a:buChar char="-"/>
            </a:pPr>
            <a:r>
              <a:rPr lang="en"/>
              <a:t>Job Location</a:t>
            </a:r>
            <a:endParaRPr/>
          </a:p>
          <a:p>
            <a:pPr indent="-298450" lvl="1" marL="914400" rtl="0" algn="l">
              <a:spcBef>
                <a:spcPts val="0"/>
              </a:spcBef>
              <a:spcAft>
                <a:spcPts val="0"/>
              </a:spcAft>
              <a:buSzPts val="1100"/>
              <a:buChar char="-"/>
            </a:pPr>
            <a:r>
              <a:rPr lang="en"/>
              <a:t>Years of Experience</a:t>
            </a:r>
            <a:endParaRPr/>
          </a:p>
          <a:p>
            <a:pPr indent="-298450" lvl="1" marL="914400" rtl="0" algn="l">
              <a:spcBef>
                <a:spcPts val="0"/>
              </a:spcBef>
              <a:spcAft>
                <a:spcPts val="0"/>
              </a:spcAft>
              <a:buSzPts val="1100"/>
              <a:buChar char="-"/>
            </a:pPr>
            <a:r>
              <a:rPr lang="en"/>
              <a:t>Years at Company (optional)</a:t>
            </a:r>
            <a:endParaRPr/>
          </a:p>
          <a:p>
            <a:pPr indent="-311150" lvl="0" marL="457200" rtl="0" algn="l">
              <a:spcBef>
                <a:spcPts val="0"/>
              </a:spcBef>
              <a:spcAft>
                <a:spcPts val="0"/>
              </a:spcAft>
              <a:buSzPts val="1300"/>
              <a:buChar char="-"/>
            </a:pPr>
            <a:r>
              <a:rPr lang="en"/>
              <a:t>Would return a total yearly compensation</a:t>
            </a:r>
            <a:endParaRPr/>
          </a:p>
        </p:txBody>
      </p:sp>
      <p:sp>
        <p:nvSpPr>
          <p:cNvPr id="468" name="Google Shape;468;p38"/>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Potential upgraded model:</a:t>
            </a:r>
            <a:endParaRPr b="1"/>
          </a:p>
          <a:p>
            <a:pPr indent="-311150" lvl="0" marL="457200" rtl="0" algn="l">
              <a:spcBef>
                <a:spcPts val="1200"/>
              </a:spcBef>
              <a:spcAft>
                <a:spcPts val="0"/>
              </a:spcAft>
              <a:buSzPts val="1300"/>
              <a:buChar char="-"/>
            </a:pPr>
            <a:r>
              <a:rPr lang="en"/>
              <a:t>Would take in same 3-4 features</a:t>
            </a:r>
            <a:endParaRPr/>
          </a:p>
          <a:p>
            <a:pPr indent="-298450" lvl="1" marL="914400" rtl="0" algn="l">
              <a:spcBef>
                <a:spcPts val="0"/>
              </a:spcBef>
              <a:spcAft>
                <a:spcPts val="0"/>
              </a:spcAft>
              <a:buSzPts val="1100"/>
              <a:buChar char="-"/>
            </a:pPr>
            <a:r>
              <a:rPr lang="en"/>
              <a:t>Level, Location, Experience and Seniority</a:t>
            </a:r>
            <a:endParaRPr/>
          </a:p>
          <a:p>
            <a:pPr indent="-311150" lvl="0" marL="457200" rtl="0" algn="l">
              <a:spcBef>
                <a:spcPts val="0"/>
              </a:spcBef>
              <a:spcAft>
                <a:spcPts val="0"/>
              </a:spcAft>
              <a:buSzPts val="1300"/>
              <a:buChar char="-"/>
            </a:pPr>
            <a:r>
              <a:rPr lang="en"/>
              <a:t>Would return a total yearly compensation, and expectations for bonuses and equity or stock options.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nvSpPr>
        <p:spPr>
          <a:xfrm>
            <a:off x="4359900" y="0"/>
            <a:ext cx="4784100" cy="143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Hyper-Parameters Tuning: </a:t>
            </a:r>
            <a:endParaRPr b="1">
              <a:latin typeface="Nunito"/>
              <a:ea typeface="Nunito"/>
              <a:cs typeface="Nunito"/>
              <a:sym typeface="Nunito"/>
            </a:endParaRPr>
          </a:p>
          <a:p>
            <a:pPr indent="0" lvl="0" marL="0" rtl="0" algn="l">
              <a:lnSpc>
                <a:spcPct val="115000"/>
              </a:lnSpc>
              <a:spcBef>
                <a:spcPts val="0"/>
              </a:spcBef>
              <a:spcAft>
                <a:spcPts val="0"/>
              </a:spcAft>
              <a:buNone/>
            </a:pPr>
            <a:r>
              <a:t/>
            </a:r>
            <a:endParaRPr>
              <a:latin typeface="Nunito"/>
              <a:ea typeface="Nunito"/>
              <a:cs typeface="Nunito"/>
              <a:sym typeface="Nunito"/>
            </a:endParaRPr>
          </a:p>
          <a:p>
            <a:pPr indent="0" lvl="0" marL="0" rtl="0" algn="l">
              <a:lnSpc>
                <a:spcPct val="115000"/>
              </a:lnSpc>
              <a:spcBef>
                <a:spcPts val="0"/>
              </a:spcBef>
              <a:spcAft>
                <a:spcPts val="0"/>
              </a:spcAft>
              <a:buNone/>
            </a:pPr>
            <a:r>
              <a:rPr lang="en" sz="1150">
                <a:solidFill>
                  <a:srgbClr val="1D1C1D"/>
                </a:solidFill>
                <a:highlight>
                  <a:srgbClr val="F8F8F8"/>
                </a:highlight>
              </a:rPr>
              <a:t>We used Randomized Search CV to determine the best parameters for our model in order to have the lowest possible mean absolute error for each model. </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p:txBody>
      </p:sp>
      <p:pic>
        <p:nvPicPr>
          <p:cNvPr id="474" name="Google Shape;474;p39"/>
          <p:cNvPicPr preferRelativeResize="0"/>
          <p:nvPr/>
        </p:nvPicPr>
        <p:blipFill>
          <a:blip r:embed="rId3">
            <a:alphaModFix/>
          </a:blip>
          <a:stretch>
            <a:fillRect/>
          </a:stretch>
        </p:blipFill>
        <p:spPr>
          <a:xfrm>
            <a:off x="152400" y="1329725"/>
            <a:ext cx="7572958" cy="2163300"/>
          </a:xfrm>
          <a:prstGeom prst="rect">
            <a:avLst/>
          </a:prstGeom>
          <a:noFill/>
          <a:ln>
            <a:noFill/>
          </a:ln>
        </p:spPr>
      </p:pic>
      <p:pic>
        <p:nvPicPr>
          <p:cNvPr id="475" name="Google Shape;475;p39"/>
          <p:cNvPicPr preferRelativeResize="0"/>
          <p:nvPr/>
        </p:nvPicPr>
        <p:blipFill>
          <a:blip r:embed="rId4">
            <a:alphaModFix/>
          </a:blip>
          <a:stretch>
            <a:fillRect/>
          </a:stretch>
        </p:blipFill>
        <p:spPr>
          <a:xfrm>
            <a:off x="152400" y="3493025"/>
            <a:ext cx="4282875" cy="1498075"/>
          </a:xfrm>
          <a:prstGeom prst="rect">
            <a:avLst/>
          </a:prstGeom>
          <a:noFill/>
          <a:ln>
            <a:noFill/>
          </a:ln>
        </p:spPr>
      </p:pic>
      <p:pic>
        <p:nvPicPr>
          <p:cNvPr id="476" name="Google Shape;476;p39"/>
          <p:cNvPicPr preferRelativeResize="0"/>
          <p:nvPr/>
        </p:nvPicPr>
        <p:blipFill>
          <a:blip r:embed="rId5">
            <a:alphaModFix/>
          </a:blip>
          <a:stretch>
            <a:fillRect/>
          </a:stretch>
        </p:blipFill>
        <p:spPr>
          <a:xfrm>
            <a:off x="4463900" y="3548226"/>
            <a:ext cx="4708725" cy="1595275"/>
          </a:xfrm>
          <a:prstGeom prst="rect">
            <a:avLst/>
          </a:prstGeom>
          <a:noFill/>
          <a:ln>
            <a:noFill/>
          </a:ln>
        </p:spPr>
      </p:pic>
      <p:pic>
        <p:nvPicPr>
          <p:cNvPr id="477" name="Google Shape;477;p39"/>
          <p:cNvPicPr preferRelativeResize="0"/>
          <p:nvPr/>
        </p:nvPicPr>
        <p:blipFill>
          <a:blip r:embed="rId6">
            <a:alphaModFix/>
          </a:blip>
          <a:stretch>
            <a:fillRect/>
          </a:stretch>
        </p:blipFill>
        <p:spPr>
          <a:xfrm>
            <a:off x="922800" y="-1"/>
            <a:ext cx="2035500" cy="132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aphicFrame>
        <p:nvGraphicFramePr>
          <p:cNvPr id="482" name="Google Shape;482;p40"/>
          <p:cNvGraphicFramePr/>
          <p:nvPr/>
        </p:nvGraphicFramePr>
        <p:xfrm>
          <a:off x="313150" y="2736625"/>
          <a:ext cx="3000000" cy="3000000"/>
        </p:xfrm>
        <a:graphic>
          <a:graphicData uri="http://schemas.openxmlformats.org/drawingml/2006/table">
            <a:tbl>
              <a:tblPr>
                <a:noFill/>
                <a:tableStyleId>{70E10AFE-8955-4708-97C0-546644302A1F}</a:tableStyleId>
              </a:tblPr>
              <a:tblGrid>
                <a:gridCol w="1952900"/>
                <a:gridCol w="1463600"/>
                <a:gridCol w="1195250"/>
                <a:gridCol w="1544800"/>
                <a:gridCol w="2108325"/>
              </a:tblGrid>
              <a:tr h="855350">
                <a:tc>
                  <a:txBody>
                    <a:bodyPr/>
                    <a:lstStyle/>
                    <a:p>
                      <a:pPr indent="0" lvl="0" marL="0" rtl="0" algn="l">
                        <a:spcBef>
                          <a:spcPts val="0"/>
                        </a:spcBef>
                        <a:spcAft>
                          <a:spcPts val="0"/>
                        </a:spcAft>
                        <a:buNone/>
                      </a:pPr>
                      <a:r>
                        <a:rPr lang="en"/>
                        <a:t>Model for</a:t>
                      </a:r>
                      <a:endParaRPr/>
                    </a:p>
                  </a:txBody>
                  <a:tcPr marT="91425" marB="91425" marR="91425" marL="91425"/>
                </a:tc>
                <a:tc>
                  <a:txBody>
                    <a:bodyPr/>
                    <a:lstStyle/>
                    <a:p>
                      <a:pPr indent="0" lvl="0" marL="0" rtl="0" algn="l">
                        <a:spcBef>
                          <a:spcPts val="0"/>
                        </a:spcBef>
                        <a:spcAft>
                          <a:spcPts val="0"/>
                        </a:spcAft>
                        <a:buNone/>
                      </a:pPr>
                      <a:r>
                        <a:rPr lang="en"/>
                        <a:t>Baseline Error of Means for Model</a:t>
                      </a:r>
                      <a:endParaRPr/>
                    </a:p>
                  </a:txBody>
                  <a:tcPr marT="91425" marB="91425" marR="91425" marL="91425"/>
                </a:tc>
                <a:tc>
                  <a:txBody>
                    <a:bodyPr/>
                    <a:lstStyle/>
                    <a:p>
                      <a:pPr indent="0" lvl="0" marL="0" rtl="0" algn="l">
                        <a:spcBef>
                          <a:spcPts val="0"/>
                        </a:spcBef>
                        <a:spcAft>
                          <a:spcPts val="0"/>
                        </a:spcAft>
                        <a:buNone/>
                      </a:pPr>
                      <a:r>
                        <a:rPr lang="en"/>
                        <a:t>MAE with Random Forest</a:t>
                      </a:r>
                      <a:endParaRPr/>
                    </a:p>
                  </a:txBody>
                  <a:tcPr marT="91425" marB="91425" marR="91425" marL="91425"/>
                </a:tc>
                <a:tc>
                  <a:txBody>
                    <a:bodyPr/>
                    <a:lstStyle/>
                    <a:p>
                      <a:pPr indent="0" lvl="0" marL="0" rtl="0" algn="l">
                        <a:spcBef>
                          <a:spcPts val="0"/>
                        </a:spcBef>
                        <a:spcAft>
                          <a:spcPts val="0"/>
                        </a:spcAft>
                        <a:buNone/>
                      </a:pPr>
                      <a:r>
                        <a:rPr lang="en"/>
                        <a:t>MAE with Neural Network</a:t>
                      </a:r>
                      <a:endParaRPr/>
                    </a:p>
                  </a:txBody>
                  <a:tcPr marT="91425" marB="91425" marR="91425" marL="91425"/>
                </a:tc>
                <a:tc>
                  <a:txBody>
                    <a:bodyPr/>
                    <a:lstStyle/>
                    <a:p>
                      <a:pPr indent="0" lvl="0" marL="0" rtl="0" algn="l">
                        <a:spcBef>
                          <a:spcPts val="0"/>
                        </a:spcBef>
                        <a:spcAft>
                          <a:spcPts val="0"/>
                        </a:spcAft>
                        <a:buNone/>
                      </a:pPr>
                      <a:r>
                        <a:rPr lang="en"/>
                        <a:t>MAE with Neural Network and hyperparameter tuning</a:t>
                      </a:r>
                      <a:endParaRPr/>
                    </a:p>
                  </a:txBody>
                  <a:tcPr marT="91425" marB="91425" marR="91425" marL="91425"/>
                </a:tc>
              </a:tr>
              <a:tr h="609575">
                <a:tc>
                  <a:txBody>
                    <a:bodyPr/>
                    <a:lstStyle/>
                    <a:p>
                      <a:pPr indent="0" lvl="0" marL="0" rtl="0" algn="l">
                        <a:spcBef>
                          <a:spcPts val="0"/>
                        </a:spcBef>
                        <a:spcAft>
                          <a:spcPts val="0"/>
                        </a:spcAft>
                        <a:buNone/>
                      </a:pPr>
                      <a:r>
                        <a:rPr lang="en"/>
                        <a:t>Total Yearly Compensation</a:t>
                      </a:r>
                      <a:endParaRPr/>
                    </a:p>
                  </a:txBody>
                  <a:tcPr marT="91425" marB="91425" marR="91425" marL="91425"/>
                </a:tc>
                <a:tc>
                  <a:txBody>
                    <a:bodyPr/>
                    <a:lstStyle/>
                    <a:p>
                      <a:pPr indent="0" lvl="0" marL="0" rtl="0" algn="l">
                        <a:spcBef>
                          <a:spcPts val="0"/>
                        </a:spcBef>
                        <a:spcAft>
                          <a:spcPts val="0"/>
                        </a:spcAft>
                        <a:buNone/>
                      </a:pPr>
                      <a:r>
                        <a:rPr lang="en"/>
                        <a:t>75.23</a:t>
                      </a:r>
                      <a:endParaRPr/>
                    </a:p>
                  </a:txBody>
                  <a:tcPr marT="91425" marB="91425" marR="91425" marL="91425"/>
                </a:tc>
                <a:tc>
                  <a:txBody>
                    <a:bodyPr/>
                    <a:lstStyle/>
                    <a:p>
                      <a:pPr indent="0" lvl="0" marL="0" rtl="0" algn="l">
                        <a:spcBef>
                          <a:spcPts val="0"/>
                        </a:spcBef>
                        <a:spcAft>
                          <a:spcPts val="0"/>
                        </a:spcAft>
                        <a:buNone/>
                      </a:pPr>
                      <a:r>
                        <a:rPr lang="en"/>
                        <a:t>37.46</a:t>
                      </a:r>
                      <a:endParaRPr/>
                    </a:p>
                  </a:txBody>
                  <a:tcPr marT="91425" marB="91425" marR="91425" marL="91425"/>
                </a:tc>
                <a:tc>
                  <a:txBody>
                    <a:bodyPr/>
                    <a:lstStyle/>
                    <a:p>
                      <a:pPr indent="0" lvl="0" marL="0" rtl="0" algn="l">
                        <a:spcBef>
                          <a:spcPts val="0"/>
                        </a:spcBef>
                        <a:spcAft>
                          <a:spcPts val="0"/>
                        </a:spcAft>
                        <a:buNone/>
                      </a:pPr>
                      <a:r>
                        <a:rPr lang="en"/>
                        <a:t>27.06</a:t>
                      </a:r>
                      <a:endParaRPr/>
                    </a:p>
                  </a:txBody>
                  <a:tcPr marT="91425" marB="91425" marR="91425" marL="91425"/>
                </a:tc>
                <a:tc>
                  <a:txBody>
                    <a:bodyPr/>
                    <a:lstStyle/>
                    <a:p>
                      <a:pPr indent="0" lvl="0" marL="0" rtl="0" algn="l">
                        <a:spcBef>
                          <a:spcPts val="0"/>
                        </a:spcBef>
                        <a:spcAft>
                          <a:spcPts val="0"/>
                        </a:spcAft>
                        <a:buNone/>
                      </a:pPr>
                      <a:r>
                        <a:rPr lang="en"/>
                        <a:t>26.63</a:t>
                      </a:r>
                      <a:endParaRPr/>
                    </a:p>
                  </a:txBody>
                  <a:tcPr marT="91425" marB="91425" marR="91425" marL="91425"/>
                </a:tc>
              </a:tr>
              <a:tr h="396200">
                <a:tc>
                  <a:txBody>
                    <a:bodyPr/>
                    <a:lstStyle/>
                    <a:p>
                      <a:pPr indent="0" lvl="0" marL="0" rtl="0" algn="l">
                        <a:spcBef>
                          <a:spcPts val="0"/>
                        </a:spcBef>
                        <a:spcAft>
                          <a:spcPts val="0"/>
                        </a:spcAft>
                        <a:buNone/>
                      </a:pPr>
                      <a:r>
                        <a:rPr lang="en"/>
                        <a:t>Bonus</a:t>
                      </a:r>
                      <a:endParaRPr/>
                    </a:p>
                  </a:txBody>
                  <a:tcPr marT="91425" marB="91425" marR="91425" marL="91425"/>
                </a:tc>
                <a:tc>
                  <a:txBody>
                    <a:bodyPr/>
                    <a:lstStyle/>
                    <a:p>
                      <a:pPr indent="0" lvl="0" marL="0" rtl="0" algn="l">
                        <a:spcBef>
                          <a:spcPts val="0"/>
                        </a:spcBef>
                        <a:spcAft>
                          <a:spcPts val="0"/>
                        </a:spcAft>
                        <a:buNone/>
                      </a:pPr>
                      <a:r>
                        <a:rPr lang="en"/>
                        <a:t>69.01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11.70</a:t>
                      </a:r>
                      <a:endParaRPr/>
                    </a:p>
                  </a:txBody>
                  <a:tcPr marT="91425" marB="91425" marR="91425" marL="91425"/>
                </a:tc>
                <a:tc>
                  <a:txBody>
                    <a:bodyPr/>
                    <a:lstStyle/>
                    <a:p>
                      <a:pPr indent="0" lvl="0" marL="0" rtl="0" algn="l">
                        <a:spcBef>
                          <a:spcPts val="0"/>
                        </a:spcBef>
                        <a:spcAft>
                          <a:spcPts val="0"/>
                        </a:spcAft>
                        <a:buNone/>
                      </a:pPr>
                      <a:r>
                        <a:rPr lang="en"/>
                        <a:t>11.31</a:t>
                      </a:r>
                      <a:endParaRPr/>
                    </a:p>
                  </a:txBody>
                  <a:tcPr marT="91425" marB="91425" marR="91425" marL="91425"/>
                </a:tc>
              </a:tr>
              <a:tr h="396200">
                <a:tc>
                  <a:txBody>
                    <a:bodyPr/>
                    <a:lstStyle/>
                    <a:p>
                      <a:pPr indent="0" lvl="0" marL="0" rtl="0" algn="l">
                        <a:spcBef>
                          <a:spcPts val="0"/>
                        </a:spcBef>
                        <a:spcAft>
                          <a:spcPts val="0"/>
                        </a:spcAft>
                        <a:buNone/>
                      </a:pPr>
                      <a:r>
                        <a:rPr lang="en"/>
                        <a:t>Equity</a:t>
                      </a:r>
                      <a:endParaRPr/>
                    </a:p>
                  </a:txBody>
                  <a:tcPr marT="91425" marB="91425" marR="91425" marL="91425"/>
                </a:tc>
                <a:tc>
                  <a:txBody>
                    <a:bodyPr/>
                    <a:lstStyle/>
                    <a:p>
                      <a:pPr indent="0" lvl="0" marL="0" rtl="0" algn="l">
                        <a:spcBef>
                          <a:spcPts val="0"/>
                        </a:spcBef>
                        <a:spcAft>
                          <a:spcPts val="0"/>
                        </a:spcAft>
                        <a:buNone/>
                      </a:pPr>
                      <a:r>
                        <a:rPr lang="en"/>
                        <a:t>594.50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39.39</a:t>
                      </a:r>
                      <a:endParaRPr/>
                    </a:p>
                  </a:txBody>
                  <a:tcPr marT="91425" marB="91425" marR="91425" marL="91425"/>
                </a:tc>
                <a:tc>
                  <a:txBody>
                    <a:bodyPr/>
                    <a:lstStyle/>
                    <a:p>
                      <a:pPr indent="0" lvl="0" marL="0" rtl="0" algn="l">
                        <a:spcBef>
                          <a:spcPts val="0"/>
                        </a:spcBef>
                        <a:spcAft>
                          <a:spcPts val="0"/>
                        </a:spcAft>
                        <a:buNone/>
                      </a:pPr>
                      <a:r>
                        <a:rPr lang="en"/>
                        <a:t>38.25</a:t>
                      </a:r>
                      <a:endParaRPr/>
                    </a:p>
                  </a:txBody>
                  <a:tcPr marT="91425" marB="91425" marR="91425" marL="91425"/>
                </a:tc>
              </a:tr>
            </a:tbl>
          </a:graphicData>
        </a:graphic>
      </p:graphicFrame>
      <p:sp>
        <p:nvSpPr>
          <p:cNvPr id="483" name="Google Shape;483;p40"/>
          <p:cNvSpPr txBox="1"/>
          <p:nvPr/>
        </p:nvSpPr>
        <p:spPr>
          <a:xfrm>
            <a:off x="313150" y="2268075"/>
            <a:ext cx="78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Model Accuracy (calculated in terms of Mean Absolute Error)</a:t>
            </a:r>
            <a:endParaRPr>
              <a:latin typeface="Nunito"/>
              <a:ea typeface="Nunito"/>
              <a:cs typeface="Nunito"/>
              <a:sym typeface="Nunito"/>
            </a:endParaRPr>
          </a:p>
        </p:txBody>
      </p:sp>
      <p:sp>
        <p:nvSpPr>
          <p:cNvPr id="484" name="Google Shape;484;p40"/>
          <p:cNvSpPr/>
          <p:nvPr/>
        </p:nvSpPr>
        <p:spPr>
          <a:xfrm>
            <a:off x="313150" y="410175"/>
            <a:ext cx="3824100" cy="164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a:p>
            <a:pPr indent="-317500" lvl="0" marL="457200" rtl="0" algn="l">
              <a:spcBef>
                <a:spcPts val="0"/>
              </a:spcBef>
              <a:spcAft>
                <a:spcPts val="0"/>
              </a:spcAft>
              <a:buSzPts val="1400"/>
              <a:buAutoNum type="arabicPeriod"/>
            </a:pPr>
            <a:r>
              <a:rPr lang="en"/>
              <a:t>Years at Company</a:t>
            </a:r>
            <a:endParaRPr/>
          </a:p>
          <a:p>
            <a:pPr indent="-317500" lvl="0" marL="457200" rtl="0" algn="l">
              <a:spcBef>
                <a:spcPts val="0"/>
              </a:spcBef>
              <a:spcAft>
                <a:spcPts val="0"/>
              </a:spcAft>
              <a:buSzPts val="1400"/>
              <a:buAutoNum type="arabicPeriod"/>
            </a:pPr>
            <a:r>
              <a:rPr lang="en"/>
              <a:t>Years of Experience</a:t>
            </a:r>
            <a:endParaRPr/>
          </a:p>
          <a:p>
            <a:pPr indent="-317500" lvl="0" marL="457200" rtl="0" algn="l">
              <a:spcBef>
                <a:spcPts val="0"/>
              </a:spcBef>
              <a:spcAft>
                <a:spcPts val="0"/>
              </a:spcAft>
              <a:buSzPts val="1400"/>
              <a:buAutoNum type="arabicPeriod"/>
            </a:pPr>
            <a:r>
              <a:rPr lang="en"/>
              <a:t>Level</a:t>
            </a:r>
            <a:endParaRPr/>
          </a:p>
          <a:p>
            <a:pPr indent="-317500" lvl="0" marL="457200" rtl="0" algn="l">
              <a:spcBef>
                <a:spcPts val="0"/>
              </a:spcBef>
              <a:spcAft>
                <a:spcPts val="0"/>
              </a:spcAft>
              <a:buSzPts val="1400"/>
              <a:buAutoNum type="arabicPeriod"/>
            </a:pPr>
            <a:r>
              <a:rPr lang="en"/>
              <a:t>Distance of Job location from NYC</a:t>
            </a:r>
            <a:endParaRPr/>
          </a:p>
          <a:p>
            <a:pPr indent="-317500" lvl="0" marL="457200" rtl="0" algn="l">
              <a:spcBef>
                <a:spcPts val="0"/>
              </a:spcBef>
              <a:spcAft>
                <a:spcPts val="0"/>
              </a:spcAft>
              <a:buSzPts val="1400"/>
              <a:buAutoNum type="arabicPeriod"/>
            </a:pPr>
            <a:r>
              <a:rPr lang="en"/>
              <a:t>Distance of Job location from SF</a:t>
            </a:r>
            <a:endParaRPr/>
          </a:p>
          <a:p>
            <a:pPr indent="-317500" lvl="0" marL="457200" rtl="0" algn="l">
              <a:spcBef>
                <a:spcPts val="0"/>
              </a:spcBef>
              <a:spcAft>
                <a:spcPts val="0"/>
              </a:spcAft>
              <a:buSzPts val="1400"/>
              <a:buAutoNum type="arabicPeriod"/>
            </a:pPr>
            <a:r>
              <a:rPr lang="en"/>
              <a:t>Distance of Job location from Seattle</a:t>
            </a:r>
            <a:endParaRPr/>
          </a:p>
        </p:txBody>
      </p:sp>
      <p:sp>
        <p:nvSpPr>
          <p:cNvPr id="485" name="Google Shape;485;p40"/>
          <p:cNvSpPr/>
          <p:nvPr/>
        </p:nvSpPr>
        <p:spPr>
          <a:xfrm>
            <a:off x="6103450" y="687550"/>
            <a:ext cx="2570100" cy="60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Total Yearly Compensation</a:t>
            </a:r>
            <a:endParaRPr/>
          </a:p>
        </p:txBody>
      </p:sp>
      <p:sp>
        <p:nvSpPr>
          <p:cNvPr id="486" name="Google Shape;486;p40"/>
          <p:cNvSpPr/>
          <p:nvPr/>
        </p:nvSpPr>
        <p:spPr>
          <a:xfrm>
            <a:off x="6852000" y="1429513"/>
            <a:ext cx="953100" cy="4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Bonus</a:t>
            </a:r>
            <a:endParaRPr/>
          </a:p>
        </p:txBody>
      </p:sp>
      <p:sp>
        <p:nvSpPr>
          <p:cNvPr id="487" name="Google Shape;487;p40"/>
          <p:cNvSpPr/>
          <p:nvPr/>
        </p:nvSpPr>
        <p:spPr>
          <a:xfrm>
            <a:off x="6852000" y="2050875"/>
            <a:ext cx="953100" cy="4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Equity</a:t>
            </a:r>
            <a:endParaRPr/>
          </a:p>
        </p:txBody>
      </p:sp>
      <p:cxnSp>
        <p:nvCxnSpPr>
          <p:cNvPr id="488" name="Google Shape;488;p40"/>
          <p:cNvCxnSpPr>
            <a:stCxn id="484" idx="3"/>
            <a:endCxn id="485" idx="1"/>
          </p:cNvCxnSpPr>
          <p:nvPr/>
        </p:nvCxnSpPr>
        <p:spPr>
          <a:xfrm flipH="1" rot="10800000">
            <a:off x="4137250" y="989325"/>
            <a:ext cx="1966200" cy="241200"/>
          </a:xfrm>
          <a:prstGeom prst="straightConnector1">
            <a:avLst/>
          </a:prstGeom>
          <a:noFill/>
          <a:ln cap="flat" cmpd="sng" w="9525">
            <a:solidFill>
              <a:schemeClr val="dk2"/>
            </a:solidFill>
            <a:prstDash val="solid"/>
            <a:round/>
            <a:headEnd len="med" w="med" type="none"/>
            <a:tailEnd len="med" w="med" type="triangle"/>
          </a:ln>
        </p:spPr>
      </p:cxnSp>
      <p:cxnSp>
        <p:nvCxnSpPr>
          <p:cNvPr id="489" name="Google Shape;489;p40"/>
          <p:cNvCxnSpPr>
            <a:stCxn id="484" idx="3"/>
            <a:endCxn id="486" idx="1"/>
          </p:cNvCxnSpPr>
          <p:nvPr/>
        </p:nvCxnSpPr>
        <p:spPr>
          <a:xfrm>
            <a:off x="4137250" y="1230525"/>
            <a:ext cx="2714700" cy="4404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40"/>
          <p:cNvCxnSpPr>
            <a:stCxn id="484" idx="3"/>
            <a:endCxn id="487" idx="1"/>
          </p:cNvCxnSpPr>
          <p:nvPr/>
        </p:nvCxnSpPr>
        <p:spPr>
          <a:xfrm>
            <a:off x="4137250" y="1230525"/>
            <a:ext cx="2714700" cy="10617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40"/>
          <p:cNvSpPr txBox="1"/>
          <p:nvPr/>
        </p:nvSpPr>
        <p:spPr>
          <a:xfrm>
            <a:off x="6272925" y="17775"/>
            <a:ext cx="230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Neural Network Models Built </a:t>
            </a:r>
            <a:endParaRPr b="1">
              <a:latin typeface="Nunito"/>
              <a:ea typeface="Nunito"/>
              <a:cs typeface="Nunito"/>
              <a:sym typeface="Nunito"/>
            </a:endParaRPr>
          </a:p>
        </p:txBody>
      </p:sp>
      <p:sp>
        <p:nvSpPr>
          <p:cNvPr id="492" name="Google Shape;492;p40"/>
          <p:cNvSpPr txBox="1"/>
          <p:nvPr/>
        </p:nvSpPr>
        <p:spPr>
          <a:xfrm rot="-362126">
            <a:off x="4643859" y="758567"/>
            <a:ext cx="952982" cy="4003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model</a:t>
            </a:r>
            <a:endParaRPr>
              <a:latin typeface="Nunito"/>
              <a:ea typeface="Nunito"/>
              <a:cs typeface="Nunito"/>
              <a:sym typeface="Nunito"/>
            </a:endParaRPr>
          </a:p>
        </p:txBody>
      </p:sp>
      <p:sp>
        <p:nvSpPr>
          <p:cNvPr id="493" name="Google Shape;493;p40"/>
          <p:cNvSpPr txBox="1"/>
          <p:nvPr/>
        </p:nvSpPr>
        <p:spPr>
          <a:xfrm rot="608082">
            <a:off x="5382220" y="1499795"/>
            <a:ext cx="1445758" cy="40015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bonus_model</a:t>
            </a:r>
            <a:endParaRPr>
              <a:latin typeface="Nunito"/>
              <a:ea typeface="Nunito"/>
              <a:cs typeface="Nunito"/>
              <a:sym typeface="Nunito"/>
            </a:endParaRPr>
          </a:p>
        </p:txBody>
      </p:sp>
      <p:sp>
        <p:nvSpPr>
          <p:cNvPr id="494" name="Google Shape;494;p40"/>
          <p:cNvSpPr txBox="1"/>
          <p:nvPr/>
        </p:nvSpPr>
        <p:spPr>
          <a:xfrm rot="1261034">
            <a:off x="4825030" y="1734056"/>
            <a:ext cx="1339193" cy="40019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equity_model</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41"/>
          <p:cNvPicPr preferRelativeResize="0"/>
          <p:nvPr/>
        </p:nvPicPr>
        <p:blipFill>
          <a:blip r:embed="rId3">
            <a:alphaModFix/>
          </a:blip>
          <a:stretch>
            <a:fillRect/>
          </a:stretch>
        </p:blipFill>
        <p:spPr>
          <a:xfrm>
            <a:off x="200025" y="912400"/>
            <a:ext cx="3124200" cy="904875"/>
          </a:xfrm>
          <a:prstGeom prst="rect">
            <a:avLst/>
          </a:prstGeom>
          <a:noFill/>
          <a:ln>
            <a:noFill/>
          </a:ln>
        </p:spPr>
      </p:pic>
      <p:pic>
        <p:nvPicPr>
          <p:cNvPr id="500" name="Google Shape;500;p41"/>
          <p:cNvPicPr preferRelativeResize="0"/>
          <p:nvPr/>
        </p:nvPicPr>
        <p:blipFill>
          <a:blip r:embed="rId4">
            <a:alphaModFix/>
          </a:blip>
          <a:stretch>
            <a:fillRect/>
          </a:stretch>
        </p:blipFill>
        <p:spPr>
          <a:xfrm>
            <a:off x="47625" y="2198850"/>
            <a:ext cx="4076700" cy="904875"/>
          </a:xfrm>
          <a:prstGeom prst="rect">
            <a:avLst/>
          </a:prstGeom>
          <a:noFill/>
          <a:ln>
            <a:noFill/>
          </a:ln>
        </p:spPr>
      </p:pic>
      <p:pic>
        <p:nvPicPr>
          <p:cNvPr id="501" name="Google Shape;501;p41"/>
          <p:cNvPicPr preferRelativeResize="0"/>
          <p:nvPr/>
        </p:nvPicPr>
        <p:blipFill>
          <a:blip r:embed="rId5">
            <a:alphaModFix/>
          </a:blip>
          <a:stretch>
            <a:fillRect/>
          </a:stretch>
        </p:blipFill>
        <p:spPr>
          <a:xfrm>
            <a:off x="76200" y="3626650"/>
            <a:ext cx="4171950" cy="904875"/>
          </a:xfrm>
          <a:prstGeom prst="rect">
            <a:avLst/>
          </a:prstGeom>
          <a:noFill/>
          <a:ln>
            <a:noFill/>
          </a:ln>
        </p:spPr>
      </p:pic>
      <p:sp>
        <p:nvSpPr>
          <p:cNvPr id="502" name="Google Shape;502;p41"/>
          <p:cNvSpPr txBox="1"/>
          <p:nvPr/>
        </p:nvSpPr>
        <p:spPr>
          <a:xfrm>
            <a:off x="152400" y="253325"/>
            <a:ext cx="362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Saving the models and the scalars</a:t>
            </a:r>
            <a:endParaRPr b="1" sz="1600">
              <a:latin typeface="Nunito"/>
              <a:ea typeface="Nunito"/>
              <a:cs typeface="Nunito"/>
              <a:sym typeface="Nunito"/>
            </a:endParaRPr>
          </a:p>
        </p:txBody>
      </p:sp>
      <p:pic>
        <p:nvPicPr>
          <p:cNvPr id="503" name="Google Shape;503;p41"/>
          <p:cNvPicPr preferRelativeResize="0"/>
          <p:nvPr/>
        </p:nvPicPr>
        <p:blipFill>
          <a:blip r:embed="rId6">
            <a:alphaModFix/>
          </a:blip>
          <a:stretch>
            <a:fillRect/>
          </a:stretch>
        </p:blipFill>
        <p:spPr>
          <a:xfrm>
            <a:off x="4324350" y="1592988"/>
            <a:ext cx="4741730" cy="1209625"/>
          </a:xfrm>
          <a:prstGeom prst="rect">
            <a:avLst/>
          </a:prstGeom>
          <a:noFill/>
          <a:ln>
            <a:noFill/>
          </a:ln>
        </p:spPr>
      </p:pic>
      <p:sp>
        <p:nvSpPr>
          <p:cNvPr id="504" name="Google Shape;504;p41"/>
          <p:cNvSpPr txBox="1"/>
          <p:nvPr/>
        </p:nvSpPr>
        <p:spPr>
          <a:xfrm>
            <a:off x="4324350" y="417800"/>
            <a:ext cx="445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Nunito"/>
                <a:ea typeface="Nunito"/>
                <a:cs typeface="Nunito"/>
                <a:sym typeface="Nunito"/>
              </a:rPr>
              <a:t>Loading the trained models and the scalars into the final prediction notebook</a:t>
            </a:r>
            <a:endParaRPr b="1" sz="1600">
              <a:latin typeface="Nunito"/>
              <a:ea typeface="Nunito"/>
              <a:cs typeface="Nunito"/>
              <a:sym typeface="Nunito"/>
            </a:endParaRPr>
          </a:p>
        </p:txBody>
      </p:sp>
      <p:sp>
        <p:nvSpPr>
          <p:cNvPr id="505" name="Google Shape;505;p41"/>
          <p:cNvSpPr txBox="1"/>
          <p:nvPr/>
        </p:nvSpPr>
        <p:spPr>
          <a:xfrm>
            <a:off x="4469512" y="3513650"/>
            <a:ext cx="445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Nunito"/>
                <a:ea typeface="Nunito"/>
                <a:cs typeface="Nunito"/>
                <a:sym typeface="Nunito"/>
              </a:rPr>
              <a:t>The models can now be used to predict total yearly compensation, bonus and equity for a set of user inputs</a:t>
            </a:r>
            <a:endParaRPr b="1" sz="16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88625" y="772725"/>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b="0" lang="en" sz="4800">
                <a:solidFill>
                  <a:srgbClr val="FFFFFF"/>
                </a:solidFill>
                <a:latin typeface="Arial"/>
                <a:ea typeface="Arial"/>
                <a:cs typeface="Arial"/>
                <a:sym typeface="Arial"/>
              </a:rPr>
              <a:t>And for those roles,</a:t>
            </a:r>
            <a:endParaRPr b="0" sz="4800">
              <a:solidFill>
                <a:srgbClr val="FFFFFF"/>
              </a:solidFill>
              <a:latin typeface="Arial"/>
              <a:ea typeface="Arial"/>
              <a:cs typeface="Arial"/>
              <a:sym typeface="Arial"/>
            </a:endParaRPr>
          </a:p>
          <a:p>
            <a:pPr indent="0" lvl="0" marL="0" rtl="0" algn="ctr">
              <a:spcBef>
                <a:spcPts val="0"/>
              </a:spcBef>
              <a:spcAft>
                <a:spcPts val="0"/>
              </a:spcAft>
              <a:buNone/>
            </a:pPr>
            <a:r>
              <a:rPr b="0" lang="en" sz="4800">
                <a:solidFill>
                  <a:srgbClr val="FFFFFF"/>
                </a:solidFill>
                <a:latin typeface="Arial"/>
                <a:ea typeface="Arial"/>
                <a:cs typeface="Arial"/>
                <a:sym typeface="Arial"/>
              </a:rPr>
              <a:t>what </a:t>
            </a:r>
            <a:r>
              <a:rPr lang="en" sz="4800" u="sng">
                <a:solidFill>
                  <a:srgbClr val="FFFFFF"/>
                </a:solidFill>
                <a:latin typeface="Arial"/>
                <a:ea typeface="Arial"/>
                <a:cs typeface="Arial"/>
                <a:sym typeface="Arial"/>
              </a:rPr>
              <a:t>salaries</a:t>
            </a:r>
            <a:r>
              <a:rPr b="0" lang="en" sz="4800">
                <a:solidFill>
                  <a:srgbClr val="FFFFFF"/>
                </a:solidFill>
                <a:latin typeface="Arial"/>
                <a:ea typeface="Arial"/>
                <a:cs typeface="Arial"/>
                <a:sym typeface="Arial"/>
              </a:rPr>
              <a:t> can we ask for?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2"/>
          <p:cNvSpPr/>
          <p:nvPr/>
        </p:nvSpPr>
        <p:spPr>
          <a:xfrm>
            <a:off x="210775" y="4427075"/>
            <a:ext cx="3444300" cy="59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Saved Neural Network </a:t>
            </a:r>
            <a:endParaRPr/>
          </a:p>
          <a:p>
            <a:pPr indent="0" lvl="0" marL="0" rtl="0" algn="ctr">
              <a:spcBef>
                <a:spcPts val="0"/>
              </a:spcBef>
              <a:spcAft>
                <a:spcPts val="0"/>
              </a:spcAft>
              <a:buNone/>
            </a:pPr>
            <a:r>
              <a:rPr lang="en"/>
              <a:t>Model &amp; Scalar for BONUS</a:t>
            </a:r>
            <a:endParaRPr/>
          </a:p>
        </p:txBody>
      </p:sp>
      <p:sp>
        <p:nvSpPr>
          <p:cNvPr id="511" name="Google Shape;511;p42"/>
          <p:cNvSpPr/>
          <p:nvPr/>
        </p:nvSpPr>
        <p:spPr>
          <a:xfrm>
            <a:off x="210775" y="104675"/>
            <a:ext cx="3336000" cy="655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Saved Neural Network </a:t>
            </a:r>
            <a:endParaRPr/>
          </a:p>
          <a:p>
            <a:pPr indent="0" lvl="0" marL="0" rtl="0" algn="ctr">
              <a:spcBef>
                <a:spcPts val="0"/>
              </a:spcBef>
              <a:spcAft>
                <a:spcPts val="0"/>
              </a:spcAft>
              <a:buNone/>
            </a:pPr>
            <a:r>
              <a:rPr lang="en"/>
              <a:t>Model &amp; Scalar for EQUITY</a:t>
            </a:r>
            <a:endParaRPr/>
          </a:p>
        </p:txBody>
      </p:sp>
      <p:sp>
        <p:nvSpPr>
          <p:cNvPr id="512" name="Google Shape;512;p42"/>
          <p:cNvSpPr/>
          <p:nvPr/>
        </p:nvSpPr>
        <p:spPr>
          <a:xfrm>
            <a:off x="5236975" y="64325"/>
            <a:ext cx="1290900" cy="73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endParaRPr/>
          </a:p>
          <a:p>
            <a:pPr indent="0" lvl="0" marL="0" rtl="0" algn="ctr">
              <a:spcBef>
                <a:spcPts val="0"/>
              </a:spcBef>
              <a:spcAft>
                <a:spcPts val="0"/>
              </a:spcAft>
              <a:buNone/>
            </a:pPr>
            <a:r>
              <a:rPr lang="en"/>
              <a:t>EQUITY</a:t>
            </a:r>
            <a:endParaRPr/>
          </a:p>
        </p:txBody>
      </p:sp>
      <p:cxnSp>
        <p:nvCxnSpPr>
          <p:cNvPr id="513" name="Google Shape;513;p42"/>
          <p:cNvCxnSpPr>
            <a:stCxn id="511" idx="3"/>
            <a:endCxn id="512" idx="1"/>
          </p:cNvCxnSpPr>
          <p:nvPr/>
        </p:nvCxnSpPr>
        <p:spPr>
          <a:xfrm>
            <a:off x="3546775" y="432275"/>
            <a:ext cx="1690200" cy="0"/>
          </a:xfrm>
          <a:prstGeom prst="straightConnector1">
            <a:avLst/>
          </a:prstGeom>
          <a:noFill/>
          <a:ln cap="flat" cmpd="sng" w="9525">
            <a:solidFill>
              <a:schemeClr val="dk2"/>
            </a:solidFill>
            <a:prstDash val="solid"/>
            <a:round/>
            <a:headEnd len="med" w="med" type="none"/>
            <a:tailEnd len="med" w="med" type="triangle"/>
          </a:ln>
        </p:spPr>
      </p:cxnSp>
      <p:sp>
        <p:nvSpPr>
          <p:cNvPr id="514" name="Google Shape;514;p42"/>
          <p:cNvSpPr/>
          <p:nvPr/>
        </p:nvSpPr>
        <p:spPr>
          <a:xfrm>
            <a:off x="5236975" y="4357775"/>
            <a:ext cx="1290900" cy="73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endParaRPr/>
          </a:p>
          <a:p>
            <a:pPr indent="0" lvl="0" marL="0" rtl="0" algn="ctr">
              <a:spcBef>
                <a:spcPts val="0"/>
              </a:spcBef>
              <a:spcAft>
                <a:spcPts val="0"/>
              </a:spcAft>
              <a:buNone/>
            </a:pPr>
            <a:r>
              <a:rPr lang="en"/>
              <a:t>BONUS</a:t>
            </a:r>
            <a:endParaRPr/>
          </a:p>
        </p:txBody>
      </p:sp>
      <p:sp>
        <p:nvSpPr>
          <p:cNvPr id="515" name="Google Shape;515;p42"/>
          <p:cNvSpPr/>
          <p:nvPr/>
        </p:nvSpPr>
        <p:spPr>
          <a:xfrm>
            <a:off x="4724275" y="1755275"/>
            <a:ext cx="2316300" cy="969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Saved Neural Network </a:t>
            </a:r>
            <a:endParaRPr/>
          </a:p>
          <a:p>
            <a:pPr indent="0" lvl="0" marL="0" rtl="0" algn="ctr">
              <a:spcBef>
                <a:spcPts val="0"/>
              </a:spcBef>
              <a:spcAft>
                <a:spcPts val="0"/>
              </a:spcAft>
              <a:buNone/>
            </a:pPr>
            <a:r>
              <a:rPr lang="en"/>
              <a:t>Model &amp; Scalar for</a:t>
            </a:r>
            <a:endParaRPr/>
          </a:p>
          <a:p>
            <a:pPr indent="0" lvl="0" marL="0" rtl="0" algn="ctr">
              <a:spcBef>
                <a:spcPts val="0"/>
              </a:spcBef>
              <a:spcAft>
                <a:spcPts val="0"/>
              </a:spcAft>
              <a:buNone/>
            </a:pPr>
            <a:r>
              <a:rPr lang="en"/>
              <a:t>TOTAL YEARLY COMPENSATION</a:t>
            </a:r>
            <a:endParaRPr/>
          </a:p>
        </p:txBody>
      </p:sp>
      <p:cxnSp>
        <p:nvCxnSpPr>
          <p:cNvPr id="516" name="Google Shape;516;p42"/>
          <p:cNvCxnSpPr>
            <a:stCxn id="514" idx="0"/>
            <a:endCxn id="515" idx="2"/>
          </p:cNvCxnSpPr>
          <p:nvPr/>
        </p:nvCxnSpPr>
        <p:spPr>
          <a:xfrm rot="10800000">
            <a:off x="5882425" y="2724275"/>
            <a:ext cx="0" cy="163350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42"/>
          <p:cNvCxnSpPr>
            <a:stCxn id="510" idx="3"/>
            <a:endCxn id="514" idx="1"/>
          </p:cNvCxnSpPr>
          <p:nvPr/>
        </p:nvCxnSpPr>
        <p:spPr>
          <a:xfrm>
            <a:off x="3655075" y="4725575"/>
            <a:ext cx="1581900" cy="30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42"/>
          <p:cNvCxnSpPr>
            <a:stCxn id="512" idx="2"/>
            <a:endCxn id="515" idx="0"/>
          </p:cNvCxnSpPr>
          <p:nvPr/>
        </p:nvCxnSpPr>
        <p:spPr>
          <a:xfrm>
            <a:off x="5882425" y="800225"/>
            <a:ext cx="0" cy="955200"/>
          </a:xfrm>
          <a:prstGeom prst="straightConnector1">
            <a:avLst/>
          </a:prstGeom>
          <a:noFill/>
          <a:ln cap="flat" cmpd="sng" w="9525">
            <a:solidFill>
              <a:schemeClr val="dk2"/>
            </a:solidFill>
            <a:prstDash val="solid"/>
            <a:round/>
            <a:headEnd len="med" w="med" type="none"/>
            <a:tailEnd len="med" w="med" type="triangle"/>
          </a:ln>
        </p:spPr>
      </p:cxnSp>
      <p:sp>
        <p:nvSpPr>
          <p:cNvPr id="519" name="Google Shape;519;p42"/>
          <p:cNvSpPr/>
          <p:nvPr/>
        </p:nvSpPr>
        <p:spPr>
          <a:xfrm>
            <a:off x="7406825" y="1871825"/>
            <a:ext cx="1290900" cy="735900"/>
          </a:xfrm>
          <a:prstGeom prst="rect">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Final Prediction Function</a:t>
            </a:r>
            <a:endParaRPr/>
          </a:p>
        </p:txBody>
      </p:sp>
      <p:cxnSp>
        <p:nvCxnSpPr>
          <p:cNvPr id="520" name="Google Shape;520;p42"/>
          <p:cNvCxnSpPr>
            <a:stCxn id="515" idx="3"/>
            <a:endCxn id="519" idx="1"/>
          </p:cNvCxnSpPr>
          <p:nvPr/>
        </p:nvCxnSpPr>
        <p:spPr>
          <a:xfrm>
            <a:off x="7040575" y="2239775"/>
            <a:ext cx="366300" cy="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42"/>
          <p:cNvSpPr/>
          <p:nvPr/>
        </p:nvSpPr>
        <p:spPr>
          <a:xfrm>
            <a:off x="7977325" y="2607725"/>
            <a:ext cx="301500" cy="808200"/>
          </a:xfrm>
          <a:prstGeom prst="downArrow">
            <a:avLst>
              <a:gd fmla="val 50000" name="adj1"/>
              <a:gd fmla="val 50000" name="adj2"/>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txBox="1"/>
          <p:nvPr/>
        </p:nvSpPr>
        <p:spPr>
          <a:xfrm>
            <a:off x="7040575" y="3415925"/>
            <a:ext cx="2175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Nunito"/>
                <a:ea typeface="Nunito"/>
                <a:cs typeface="Nunito"/>
                <a:sym typeface="Nunito"/>
              </a:rPr>
              <a:t>Yearly Compensation</a:t>
            </a:r>
            <a:endParaRPr b="1" sz="1500">
              <a:latin typeface="Nunito"/>
              <a:ea typeface="Nunito"/>
              <a:cs typeface="Nunito"/>
              <a:sym typeface="Nunito"/>
            </a:endParaRPr>
          </a:p>
          <a:p>
            <a:pPr indent="0" lvl="0" marL="0" rtl="0" algn="ctr">
              <a:spcBef>
                <a:spcPts val="0"/>
              </a:spcBef>
              <a:spcAft>
                <a:spcPts val="0"/>
              </a:spcAft>
              <a:buNone/>
            </a:pPr>
            <a:r>
              <a:rPr b="1" lang="en" sz="1500">
                <a:latin typeface="Nunito"/>
                <a:ea typeface="Nunito"/>
                <a:cs typeface="Nunito"/>
                <a:sym typeface="Nunito"/>
              </a:rPr>
              <a:t>Bonus</a:t>
            </a:r>
            <a:endParaRPr b="1" sz="1500">
              <a:latin typeface="Nunito"/>
              <a:ea typeface="Nunito"/>
              <a:cs typeface="Nunito"/>
              <a:sym typeface="Nunito"/>
            </a:endParaRPr>
          </a:p>
          <a:p>
            <a:pPr indent="0" lvl="0" marL="0" rtl="0" algn="ctr">
              <a:spcBef>
                <a:spcPts val="0"/>
              </a:spcBef>
              <a:spcAft>
                <a:spcPts val="0"/>
              </a:spcAft>
              <a:buNone/>
            </a:pPr>
            <a:r>
              <a:rPr b="1" lang="en" sz="1500">
                <a:latin typeface="Nunito"/>
                <a:ea typeface="Nunito"/>
                <a:cs typeface="Nunito"/>
                <a:sym typeface="Nunito"/>
              </a:rPr>
              <a:t>Equity</a:t>
            </a:r>
            <a:endParaRPr b="1" sz="1500">
              <a:latin typeface="Nunito"/>
              <a:ea typeface="Nunito"/>
              <a:cs typeface="Nunito"/>
              <a:sym typeface="Nunito"/>
            </a:endParaRPr>
          </a:p>
        </p:txBody>
      </p:sp>
      <p:sp>
        <p:nvSpPr>
          <p:cNvPr id="523" name="Google Shape;523;p42"/>
          <p:cNvSpPr/>
          <p:nvPr/>
        </p:nvSpPr>
        <p:spPr>
          <a:xfrm>
            <a:off x="144600" y="3273463"/>
            <a:ext cx="1290900" cy="5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Input:</a:t>
            </a:r>
            <a:endParaRPr/>
          </a:p>
          <a:p>
            <a:pPr indent="0" lvl="0" marL="0" rtl="0" algn="ctr">
              <a:spcBef>
                <a:spcPts val="0"/>
              </a:spcBef>
              <a:spcAft>
                <a:spcPts val="0"/>
              </a:spcAft>
              <a:buNone/>
            </a:pPr>
            <a:r>
              <a:rPr lang="en"/>
              <a:t>Job Location</a:t>
            </a:r>
            <a:endParaRPr/>
          </a:p>
        </p:txBody>
      </p:sp>
      <p:sp>
        <p:nvSpPr>
          <p:cNvPr id="524" name="Google Shape;524;p42"/>
          <p:cNvSpPr/>
          <p:nvPr/>
        </p:nvSpPr>
        <p:spPr>
          <a:xfrm>
            <a:off x="314100" y="2294975"/>
            <a:ext cx="951900" cy="597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Distance Function</a:t>
            </a:r>
            <a:endParaRPr/>
          </a:p>
          <a:p>
            <a:pPr indent="0" lvl="0" marL="0" rtl="0" algn="l">
              <a:spcBef>
                <a:spcPts val="0"/>
              </a:spcBef>
              <a:spcAft>
                <a:spcPts val="0"/>
              </a:spcAft>
              <a:buNone/>
            </a:pPr>
            <a:r>
              <a:t/>
            </a:r>
            <a:endParaRPr/>
          </a:p>
        </p:txBody>
      </p:sp>
      <p:sp>
        <p:nvSpPr>
          <p:cNvPr id="525" name="Google Shape;525;p42"/>
          <p:cNvSpPr/>
          <p:nvPr/>
        </p:nvSpPr>
        <p:spPr>
          <a:xfrm>
            <a:off x="1655800" y="2225525"/>
            <a:ext cx="2509200" cy="735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a:t>Distance from NY</a:t>
            </a:r>
            <a:endParaRPr/>
          </a:p>
          <a:p>
            <a:pPr indent="0" lvl="0" marL="457200" rtl="0" algn="l">
              <a:spcBef>
                <a:spcPts val="0"/>
              </a:spcBef>
              <a:spcAft>
                <a:spcPts val="0"/>
              </a:spcAft>
              <a:buNone/>
            </a:pPr>
            <a:r>
              <a:rPr lang="en"/>
              <a:t>Distance from SF</a:t>
            </a:r>
            <a:endParaRPr/>
          </a:p>
          <a:p>
            <a:pPr indent="0" lvl="0" marL="457200" rtl="0" algn="l">
              <a:spcBef>
                <a:spcPts val="0"/>
              </a:spcBef>
              <a:spcAft>
                <a:spcPts val="0"/>
              </a:spcAft>
              <a:buNone/>
            </a:pPr>
            <a:r>
              <a:rPr lang="en"/>
              <a:t>Distance from Seattle</a:t>
            </a:r>
            <a:endParaRPr/>
          </a:p>
        </p:txBody>
      </p:sp>
      <p:sp>
        <p:nvSpPr>
          <p:cNvPr id="526" name="Google Shape;526;p42"/>
          <p:cNvSpPr/>
          <p:nvPr/>
        </p:nvSpPr>
        <p:spPr>
          <a:xfrm>
            <a:off x="1655800" y="1336300"/>
            <a:ext cx="2509200" cy="8772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a:t>User Inputs:</a:t>
            </a:r>
            <a:endParaRPr/>
          </a:p>
          <a:p>
            <a:pPr indent="0" lvl="0" marL="457200" rtl="0" algn="l">
              <a:spcBef>
                <a:spcPts val="0"/>
              </a:spcBef>
              <a:spcAft>
                <a:spcPts val="0"/>
              </a:spcAft>
              <a:buNone/>
            </a:pPr>
            <a:r>
              <a:rPr lang="en"/>
              <a:t>Years at Company</a:t>
            </a:r>
            <a:endParaRPr/>
          </a:p>
          <a:p>
            <a:pPr indent="0" lvl="0" marL="457200" rtl="0" algn="l">
              <a:spcBef>
                <a:spcPts val="0"/>
              </a:spcBef>
              <a:spcAft>
                <a:spcPts val="0"/>
              </a:spcAft>
              <a:buNone/>
            </a:pPr>
            <a:r>
              <a:rPr lang="en"/>
              <a:t>Years of Experience</a:t>
            </a:r>
            <a:endParaRPr/>
          </a:p>
          <a:p>
            <a:pPr indent="0" lvl="0" marL="457200" rtl="0" algn="l">
              <a:spcBef>
                <a:spcPts val="0"/>
              </a:spcBef>
              <a:spcAft>
                <a:spcPts val="0"/>
              </a:spcAft>
              <a:buNone/>
            </a:pPr>
            <a:r>
              <a:rPr lang="en"/>
              <a:t>Level</a:t>
            </a:r>
            <a:endParaRPr/>
          </a:p>
        </p:txBody>
      </p:sp>
      <p:cxnSp>
        <p:nvCxnSpPr>
          <p:cNvPr id="527" name="Google Shape;527;p42"/>
          <p:cNvCxnSpPr>
            <a:stCxn id="523" idx="0"/>
            <a:endCxn id="524" idx="2"/>
          </p:cNvCxnSpPr>
          <p:nvPr/>
        </p:nvCxnSpPr>
        <p:spPr>
          <a:xfrm rot="10800000">
            <a:off x="790050" y="2891863"/>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42"/>
          <p:cNvCxnSpPr>
            <a:stCxn id="524" idx="3"/>
            <a:endCxn id="525" idx="1"/>
          </p:cNvCxnSpPr>
          <p:nvPr/>
        </p:nvCxnSpPr>
        <p:spPr>
          <a:xfrm>
            <a:off x="1266000" y="2593475"/>
            <a:ext cx="389700" cy="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42"/>
          <p:cNvCxnSpPr>
            <a:stCxn id="526" idx="0"/>
          </p:cNvCxnSpPr>
          <p:nvPr/>
        </p:nvCxnSpPr>
        <p:spPr>
          <a:xfrm flipH="1" rot="10800000">
            <a:off x="2910400" y="748000"/>
            <a:ext cx="9000" cy="5883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42"/>
          <p:cNvCxnSpPr>
            <a:stCxn id="525" idx="2"/>
          </p:cNvCxnSpPr>
          <p:nvPr/>
        </p:nvCxnSpPr>
        <p:spPr>
          <a:xfrm>
            <a:off x="2910400" y="2961425"/>
            <a:ext cx="9000" cy="14658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42"/>
          <p:cNvCxnSpPr>
            <a:endCxn id="515" idx="1"/>
          </p:cNvCxnSpPr>
          <p:nvPr/>
        </p:nvCxnSpPr>
        <p:spPr>
          <a:xfrm>
            <a:off x="4164775" y="2223575"/>
            <a:ext cx="559500" cy="1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3"/>
          <p:cNvSpPr txBox="1"/>
          <p:nvPr/>
        </p:nvSpPr>
        <p:spPr>
          <a:xfrm>
            <a:off x="1867600" y="3727575"/>
            <a:ext cx="519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Nunito"/>
                <a:ea typeface="Nunito"/>
                <a:cs typeface="Nunito"/>
                <a:sym typeface="Nunito"/>
              </a:rPr>
              <a:t>Ready for some predictions?</a:t>
            </a:r>
            <a:endParaRPr b="1" sz="2200">
              <a:latin typeface="Nunito"/>
              <a:ea typeface="Nunito"/>
              <a:cs typeface="Nunito"/>
              <a:sym typeface="Nunito"/>
            </a:endParaRPr>
          </a:p>
        </p:txBody>
      </p:sp>
      <p:pic>
        <p:nvPicPr>
          <p:cNvPr id="537" name="Google Shape;537;p43"/>
          <p:cNvPicPr preferRelativeResize="0"/>
          <p:nvPr/>
        </p:nvPicPr>
        <p:blipFill>
          <a:blip r:embed="rId3">
            <a:alphaModFix/>
          </a:blip>
          <a:stretch>
            <a:fillRect/>
          </a:stretch>
        </p:blipFill>
        <p:spPr>
          <a:xfrm>
            <a:off x="2666000" y="302225"/>
            <a:ext cx="3317425" cy="3237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lessons learned, and next steps</a:t>
            </a:r>
            <a:endParaRPr/>
          </a:p>
        </p:txBody>
      </p:sp>
      <p:sp>
        <p:nvSpPr>
          <p:cNvPr id="548" name="Google Shape;548;p45"/>
          <p:cNvSpPr txBox="1"/>
          <p:nvPr>
            <p:ph idx="1" type="body"/>
          </p:nvPr>
        </p:nvSpPr>
        <p:spPr>
          <a:xfrm>
            <a:off x="1303800" y="1304450"/>
            <a:ext cx="7610100" cy="3593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i="1" lang="en"/>
              <a:t>Limitations: </a:t>
            </a:r>
            <a:endParaRPr b="1" i="1"/>
          </a:p>
          <a:p>
            <a:pPr indent="-311150" lvl="0" marL="457200" rtl="0" algn="l">
              <a:spcBef>
                <a:spcPts val="1200"/>
              </a:spcBef>
              <a:spcAft>
                <a:spcPts val="0"/>
              </a:spcAft>
              <a:buSzPts val="1300"/>
              <a:buChar char="●"/>
            </a:pPr>
            <a:r>
              <a:rPr lang="en"/>
              <a:t>Data seems to have been collected via a survey with write-in sections, which allowed people to fill in data points themselves. A survey with drop-down options would have helped input data more cleanly and would have helped us feel more confident in our binning of entry, mid, and senior level positions at companies. </a:t>
            </a:r>
            <a:endParaRPr/>
          </a:p>
          <a:p>
            <a:pPr indent="-311150" lvl="0" marL="457200" rtl="0" algn="l">
              <a:spcBef>
                <a:spcPts val="0"/>
              </a:spcBef>
              <a:spcAft>
                <a:spcPts val="0"/>
              </a:spcAft>
              <a:buSzPts val="1300"/>
              <a:buChar char="●"/>
            </a:pPr>
            <a:r>
              <a:rPr lang="en"/>
              <a:t>Own our skills - we’re still learning!</a:t>
            </a:r>
            <a:endParaRPr/>
          </a:p>
          <a:p>
            <a:pPr indent="0" lvl="0" marL="0" rtl="0" algn="l">
              <a:spcBef>
                <a:spcPts val="1200"/>
              </a:spcBef>
              <a:spcAft>
                <a:spcPts val="0"/>
              </a:spcAft>
              <a:buNone/>
            </a:pPr>
            <a:r>
              <a:rPr b="1" i="1" lang="en"/>
              <a:t>Lessons learned: </a:t>
            </a:r>
            <a:endParaRPr b="1" i="1"/>
          </a:p>
          <a:p>
            <a:pPr indent="-311150" lvl="0" marL="457200" rtl="0" algn="l">
              <a:spcBef>
                <a:spcPts val="1200"/>
              </a:spcBef>
              <a:spcAft>
                <a:spcPts val="0"/>
              </a:spcAft>
              <a:buSzPts val="1300"/>
              <a:buChar char="●"/>
            </a:pPr>
            <a:r>
              <a:rPr lang="en"/>
              <a:t>Involve experts in the content area to ensure that data represents the truth accurately</a:t>
            </a:r>
            <a:endParaRPr/>
          </a:p>
          <a:p>
            <a:pPr indent="-298450" lvl="1" marL="914400" rtl="0" algn="l">
              <a:spcBef>
                <a:spcPts val="0"/>
              </a:spcBef>
              <a:spcAft>
                <a:spcPts val="0"/>
              </a:spcAft>
              <a:buSzPts val="1100"/>
              <a:buChar char="○"/>
            </a:pPr>
            <a:r>
              <a:rPr lang="en"/>
              <a:t>Ex: have experts in content area on team, conduct focus groups, conduct market research </a:t>
            </a:r>
            <a:endParaRPr/>
          </a:p>
          <a:p>
            <a:pPr indent="-311150" lvl="0" marL="457200" rtl="0" algn="l">
              <a:spcBef>
                <a:spcPts val="0"/>
              </a:spcBef>
              <a:spcAft>
                <a:spcPts val="0"/>
              </a:spcAft>
              <a:buSzPts val="1300"/>
              <a:buChar char="●"/>
            </a:pPr>
            <a:r>
              <a:rPr lang="en"/>
              <a:t>Work as a team - it’s helps encourage creativity, encouragement, and to catch errors in code</a:t>
            </a:r>
            <a:endParaRPr/>
          </a:p>
          <a:p>
            <a:pPr indent="-311150" lvl="0" marL="457200" rtl="0" algn="l">
              <a:spcBef>
                <a:spcPts val="0"/>
              </a:spcBef>
              <a:spcAft>
                <a:spcPts val="0"/>
              </a:spcAft>
              <a:buSzPts val="1300"/>
              <a:buChar char="●"/>
            </a:pPr>
            <a:r>
              <a:rPr lang="en"/>
              <a:t>We are gaining valuable (literally $$) skills in this Data Science Bootcamp</a:t>
            </a:r>
            <a:endParaRPr b="1" i="1"/>
          </a:p>
          <a:p>
            <a:pPr indent="0" lvl="0" marL="0" rtl="0" algn="l">
              <a:spcBef>
                <a:spcPts val="1200"/>
              </a:spcBef>
              <a:spcAft>
                <a:spcPts val="0"/>
              </a:spcAft>
              <a:buNone/>
            </a:pPr>
            <a:r>
              <a:rPr b="1" i="1" lang="en"/>
              <a:t>Next steps: </a:t>
            </a:r>
            <a:endParaRPr b="1" i="1"/>
          </a:p>
          <a:p>
            <a:pPr indent="-311150" lvl="0" marL="457200" rtl="0" algn="l">
              <a:spcBef>
                <a:spcPts val="1200"/>
              </a:spcBef>
              <a:spcAft>
                <a:spcPts val="0"/>
              </a:spcAft>
              <a:buSzPts val="1300"/>
              <a:buChar char="●"/>
            </a:pPr>
            <a:r>
              <a:rPr lang="en"/>
              <a:t>Continued testing of the model </a:t>
            </a:r>
            <a:endParaRPr/>
          </a:p>
          <a:p>
            <a:pPr indent="-311150" lvl="0" marL="457200" rtl="0" algn="l">
              <a:spcBef>
                <a:spcPts val="0"/>
              </a:spcBef>
              <a:spcAft>
                <a:spcPts val="0"/>
              </a:spcAft>
              <a:buSzPts val="1300"/>
              <a:buChar char="●"/>
            </a:pPr>
            <a:r>
              <a:rPr lang="en"/>
              <a:t>Using the model to help us negotiate our own future jobs! We hope you use it too :)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6"/>
          <p:cNvSpPr txBox="1"/>
          <p:nvPr>
            <p:ph type="title"/>
          </p:nvPr>
        </p:nvSpPr>
        <p:spPr>
          <a:xfrm>
            <a:off x="1388550" y="1130800"/>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Thank you for our instructional team for their support in this project!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txBox="1"/>
          <p:nvPr>
            <p:ph type="title"/>
          </p:nvPr>
        </p:nvSpPr>
        <p:spPr>
          <a:xfrm>
            <a:off x="1324500" y="232550"/>
            <a:ext cx="6495000" cy="3715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sz="3300">
                <a:solidFill>
                  <a:srgbClr val="FFFFFF"/>
                </a:solidFill>
                <a:latin typeface="Arial"/>
                <a:ea typeface="Arial"/>
                <a:cs typeface="Arial"/>
                <a:sym typeface="Arial"/>
              </a:rPr>
              <a:t>As an applicant, salary negotiations are daunting.</a:t>
            </a:r>
            <a:endParaRPr b="0" sz="3300">
              <a:solidFill>
                <a:srgbClr val="FFFFFF"/>
              </a:solidFill>
              <a:latin typeface="Arial"/>
              <a:ea typeface="Arial"/>
              <a:cs typeface="Arial"/>
              <a:sym typeface="Arial"/>
            </a:endParaRPr>
          </a:p>
          <a:p>
            <a:pPr indent="0" lvl="0" marL="0" rtl="0" algn="ctr">
              <a:spcBef>
                <a:spcPts val="0"/>
              </a:spcBef>
              <a:spcAft>
                <a:spcPts val="0"/>
              </a:spcAft>
              <a:buNone/>
            </a:pPr>
            <a:r>
              <a:t/>
            </a:r>
            <a:endParaRPr b="0" sz="3300">
              <a:solidFill>
                <a:srgbClr val="FFFFFF"/>
              </a:solidFill>
              <a:latin typeface="Arial"/>
              <a:ea typeface="Arial"/>
              <a:cs typeface="Arial"/>
              <a:sym typeface="Arial"/>
            </a:endParaRPr>
          </a:p>
          <a:p>
            <a:pPr indent="0" lvl="0" marL="0" rtl="0" algn="ctr">
              <a:spcBef>
                <a:spcPts val="0"/>
              </a:spcBef>
              <a:spcAft>
                <a:spcPts val="0"/>
              </a:spcAft>
              <a:buNone/>
            </a:pPr>
            <a:r>
              <a:t/>
            </a:r>
            <a:endParaRPr b="0" sz="3300">
              <a:solidFill>
                <a:srgbClr val="FFFFFF"/>
              </a:solidFill>
              <a:latin typeface="Arial"/>
              <a:ea typeface="Arial"/>
              <a:cs typeface="Arial"/>
              <a:sym typeface="Arial"/>
            </a:endParaRPr>
          </a:p>
          <a:p>
            <a:pPr indent="0" lvl="0" marL="0" rtl="0" algn="ctr">
              <a:spcBef>
                <a:spcPts val="0"/>
              </a:spcBef>
              <a:spcAft>
                <a:spcPts val="0"/>
              </a:spcAft>
              <a:buNone/>
            </a:pPr>
            <a:r>
              <a:rPr b="0" lang="en" sz="3300">
                <a:solidFill>
                  <a:srgbClr val="FFFFFF"/>
                </a:solidFill>
                <a:latin typeface="Arial"/>
                <a:ea typeface="Arial"/>
                <a:cs typeface="Arial"/>
                <a:sym typeface="Arial"/>
              </a:rPr>
              <a:t>No one wants to go into negotiations without a sense of what others are being paid and what they can ask for.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7"/>
          <p:cNvSpPr txBox="1"/>
          <p:nvPr>
            <p:ph type="title"/>
          </p:nvPr>
        </p:nvSpPr>
        <p:spPr>
          <a:xfrm>
            <a:off x="1388625" y="772725"/>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555"/>
              <a:t>So, we created a</a:t>
            </a:r>
            <a:r>
              <a:rPr lang="en"/>
              <a:t> </a:t>
            </a:r>
            <a:endParaRPr/>
          </a:p>
          <a:p>
            <a:pPr indent="0" lvl="0" marL="0" rtl="0" algn="ctr">
              <a:spcBef>
                <a:spcPts val="0"/>
              </a:spcBef>
              <a:spcAft>
                <a:spcPts val="0"/>
              </a:spcAft>
              <a:buNone/>
            </a:pPr>
            <a:r>
              <a:rPr i="1" lang="en" sz="4800">
                <a:solidFill>
                  <a:srgbClr val="000000"/>
                </a:solidFill>
                <a:latin typeface="Arial"/>
                <a:ea typeface="Arial"/>
                <a:cs typeface="Arial"/>
                <a:sym typeface="Arial"/>
              </a:rPr>
              <a:t>Data Science Salary Forecaster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8"/>
          <p:cNvSpPr txBox="1"/>
          <p:nvPr>
            <p:ph type="title"/>
          </p:nvPr>
        </p:nvSpPr>
        <p:spPr>
          <a:xfrm>
            <a:off x="1388625" y="772725"/>
            <a:ext cx="6469200" cy="3278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We started with our existing </a:t>
            </a:r>
            <a:r>
              <a:rPr b="0" lang="en" sz="4800">
                <a:solidFill>
                  <a:srgbClr val="FFFFFF"/>
                </a:solidFill>
                <a:latin typeface="Arial"/>
                <a:ea typeface="Arial"/>
                <a:cs typeface="Arial"/>
                <a:sym typeface="Arial"/>
              </a:rPr>
              <a:t>interactive online tool</a:t>
            </a:r>
            <a:r>
              <a:rPr lang="en" sz="3600"/>
              <a:t>, which maps Data Science salaries across 5 leading companies.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9"/>
          <p:cNvPicPr preferRelativeResize="0"/>
          <p:nvPr/>
        </p:nvPicPr>
        <p:blipFill>
          <a:blip r:embed="rId3">
            <a:alphaModFix/>
          </a:blip>
          <a:stretch>
            <a:fillRect/>
          </a:stretch>
        </p:blipFill>
        <p:spPr>
          <a:xfrm>
            <a:off x="152400" y="152400"/>
            <a:ext cx="8839199" cy="45899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ph type="title"/>
          </p:nvPr>
        </p:nvSpPr>
        <p:spPr>
          <a:xfrm>
            <a:off x="1303800" y="681625"/>
            <a:ext cx="7634400" cy="9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3759">
                <a:latin typeface="Arial"/>
                <a:ea typeface="Arial"/>
                <a:cs typeface="Arial"/>
                <a:sym typeface="Arial"/>
              </a:rPr>
              <a:t>Data source of our interactive tool:</a:t>
            </a:r>
            <a:r>
              <a:rPr b="0" lang="en" sz="3130">
                <a:solidFill>
                  <a:srgbClr val="858585"/>
                </a:solidFill>
                <a:latin typeface="Arial"/>
                <a:ea typeface="Arial"/>
                <a:cs typeface="Arial"/>
                <a:sym typeface="Arial"/>
              </a:rPr>
              <a:t> </a:t>
            </a:r>
            <a:endParaRPr sz="2320"/>
          </a:p>
        </p:txBody>
      </p:sp>
      <p:sp>
        <p:nvSpPr>
          <p:cNvPr id="314" name="Google Shape;314;p20"/>
          <p:cNvSpPr txBox="1"/>
          <p:nvPr>
            <p:ph idx="2" type="body"/>
          </p:nvPr>
        </p:nvSpPr>
        <p:spPr>
          <a:xfrm>
            <a:off x="5594425" y="1597825"/>
            <a:ext cx="3215400" cy="3327900"/>
          </a:xfrm>
          <a:prstGeom prst="rect">
            <a:avLst/>
          </a:prstGeom>
        </p:spPr>
        <p:txBody>
          <a:bodyPr anchorCtr="0" anchor="t" bIns="91425" lIns="91425" spcFirstLastPara="1" rIns="91425" wrap="square" tIns="91425">
            <a:normAutofit fontScale="62500" lnSpcReduction="20000"/>
          </a:bodyPr>
          <a:lstStyle/>
          <a:p>
            <a:pPr indent="0" lvl="0" marL="0" rtl="0" algn="l">
              <a:lnSpc>
                <a:spcPct val="90000"/>
              </a:lnSpc>
              <a:spcBef>
                <a:spcPts val="1000"/>
              </a:spcBef>
              <a:spcAft>
                <a:spcPts val="0"/>
              </a:spcAft>
              <a:buNone/>
            </a:pPr>
            <a:r>
              <a:rPr lang="en" sz="1800">
                <a:solidFill>
                  <a:srgbClr val="5F6368"/>
                </a:solidFill>
                <a:latin typeface="Calibri"/>
                <a:ea typeface="Calibri"/>
                <a:cs typeface="Calibri"/>
                <a:sym typeface="Calibri"/>
              </a:rPr>
              <a:t>Data scraped from a site called levels.fyi :</a:t>
            </a:r>
            <a:r>
              <a:rPr lang="en" sz="1800">
                <a:solidFill>
                  <a:srgbClr val="5F6368"/>
                </a:solidFill>
                <a:uFill>
                  <a:noFill/>
                </a:uFill>
                <a:latin typeface="Calibri"/>
                <a:ea typeface="Calibri"/>
                <a:cs typeface="Calibri"/>
                <a:sym typeface="Calibri"/>
                <a:hlinkClick r:id="rId3">
                  <a:extLst>
                    <a:ext uri="{A12FA001-AC4F-418D-AE19-62706E023703}">
                      <ahyp:hlinkClr val="tx"/>
                    </a:ext>
                  </a:extLst>
                </a:hlinkClick>
              </a:rPr>
              <a:t> </a:t>
            </a:r>
            <a:r>
              <a:rPr lang="en" sz="1800" u="sng">
                <a:solidFill>
                  <a:srgbClr val="5F6368"/>
                </a:solidFill>
                <a:latin typeface="Calibri"/>
                <a:ea typeface="Calibri"/>
                <a:cs typeface="Calibri"/>
                <a:sym typeface="Calibri"/>
                <a:hlinkClick r:id="rId4">
                  <a:extLst>
                    <a:ext uri="{A12FA001-AC4F-418D-AE19-62706E023703}">
                      <ahyp:hlinkClr val="tx"/>
                    </a:ext>
                  </a:extLst>
                </a:hlinkClick>
              </a:rPr>
              <a:t>https://www.levels.fyi/?compare=Google,Facebook,Microsoft&amp;track=Software%20Engineer</a:t>
            </a:r>
            <a:r>
              <a:rPr lang="en" sz="1800">
                <a:solidFill>
                  <a:srgbClr val="5F6368"/>
                </a:solidFill>
                <a:latin typeface="Calibri"/>
                <a:ea typeface="Calibri"/>
                <a:cs typeface="Calibri"/>
                <a:sym typeface="Calibri"/>
              </a:rPr>
              <a:t> </a:t>
            </a:r>
            <a:endParaRPr sz="1800">
              <a:solidFill>
                <a:srgbClr val="5F6368"/>
              </a:solidFill>
              <a:latin typeface="Calibri"/>
              <a:ea typeface="Calibri"/>
              <a:cs typeface="Calibri"/>
              <a:sym typeface="Calibri"/>
            </a:endParaRPr>
          </a:p>
          <a:p>
            <a:pPr indent="0" lvl="0" marL="0" rtl="0" algn="l">
              <a:lnSpc>
                <a:spcPct val="90000"/>
              </a:lnSpc>
              <a:spcBef>
                <a:spcPts val="1000"/>
              </a:spcBef>
              <a:spcAft>
                <a:spcPts val="0"/>
              </a:spcAft>
              <a:buNone/>
            </a:pPr>
            <a:r>
              <a:t/>
            </a:r>
            <a:endParaRPr sz="1800">
              <a:solidFill>
                <a:srgbClr val="5F6368"/>
              </a:solidFill>
              <a:latin typeface="Calibri"/>
              <a:ea typeface="Calibri"/>
              <a:cs typeface="Calibri"/>
              <a:sym typeface="Calibri"/>
            </a:endParaRPr>
          </a:p>
          <a:p>
            <a:pPr indent="0" lvl="0" marL="0" rtl="0" algn="l">
              <a:lnSpc>
                <a:spcPct val="90000"/>
              </a:lnSpc>
              <a:spcBef>
                <a:spcPts val="1000"/>
              </a:spcBef>
              <a:spcAft>
                <a:spcPts val="0"/>
              </a:spcAft>
              <a:buNone/>
            </a:pPr>
            <a:r>
              <a:rPr lang="en" sz="1800">
                <a:solidFill>
                  <a:srgbClr val="5F6368"/>
                </a:solidFill>
                <a:latin typeface="Calibri"/>
                <a:ea typeface="Calibri"/>
                <a:cs typeface="Calibri"/>
                <a:sym typeface="Calibri"/>
              </a:rPr>
              <a:t>API in JSON format allowed us to pull more updated data, running only about 6 days behind current present day.</a:t>
            </a:r>
            <a:endParaRPr sz="1800">
              <a:solidFill>
                <a:srgbClr val="5F6368"/>
              </a:solidFill>
              <a:latin typeface="Calibri"/>
              <a:ea typeface="Calibri"/>
              <a:cs typeface="Calibri"/>
              <a:sym typeface="Calibri"/>
            </a:endParaRPr>
          </a:p>
          <a:p>
            <a:pPr indent="0" lvl="0" marL="0" rtl="0" algn="l">
              <a:lnSpc>
                <a:spcPct val="90000"/>
              </a:lnSpc>
              <a:spcBef>
                <a:spcPts val="1000"/>
              </a:spcBef>
              <a:spcAft>
                <a:spcPts val="0"/>
              </a:spcAft>
              <a:buNone/>
            </a:pPr>
            <a:r>
              <a:t/>
            </a:r>
            <a:endParaRPr sz="1800">
              <a:solidFill>
                <a:srgbClr val="5F6368"/>
              </a:solidFill>
              <a:latin typeface="Calibri"/>
              <a:ea typeface="Calibri"/>
              <a:cs typeface="Calibri"/>
              <a:sym typeface="Calibri"/>
            </a:endParaRPr>
          </a:p>
          <a:p>
            <a:pPr indent="0" lvl="0" marL="0" rtl="0" algn="l">
              <a:lnSpc>
                <a:spcPct val="90000"/>
              </a:lnSpc>
              <a:spcBef>
                <a:spcPts val="1000"/>
              </a:spcBef>
              <a:spcAft>
                <a:spcPts val="0"/>
              </a:spcAft>
              <a:buNone/>
            </a:pPr>
            <a:r>
              <a:rPr lang="en" sz="1800">
                <a:solidFill>
                  <a:srgbClr val="5F6368"/>
                </a:solidFill>
                <a:latin typeface="Calibri"/>
                <a:ea typeface="Calibri"/>
                <a:cs typeface="Calibri"/>
                <a:sym typeface="Calibri"/>
              </a:rPr>
              <a:t>Data set included:</a:t>
            </a:r>
            <a:endParaRPr sz="1800">
              <a:solidFill>
                <a:srgbClr val="5F6368"/>
              </a:solidFill>
              <a:latin typeface="Calibri"/>
              <a:ea typeface="Calibri"/>
              <a:cs typeface="Calibri"/>
              <a:sym typeface="Calibri"/>
            </a:endParaRPr>
          </a:p>
          <a:p>
            <a:pPr indent="-300037" lvl="0" marL="457200" rtl="0" algn="l">
              <a:lnSpc>
                <a:spcPct val="90000"/>
              </a:lnSpc>
              <a:spcBef>
                <a:spcPts val="100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company name</a:t>
            </a:r>
            <a:endParaRPr sz="1800">
              <a:solidFill>
                <a:srgbClr val="5F6368"/>
              </a:solidFill>
              <a:latin typeface="Calibri"/>
              <a:ea typeface="Calibri"/>
              <a:cs typeface="Calibri"/>
              <a:sym typeface="Calibri"/>
            </a:endParaRPr>
          </a:p>
          <a:p>
            <a:pPr indent="-300037" lvl="0" marL="4572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job title, location (city and state)</a:t>
            </a:r>
            <a:endParaRPr sz="1800">
              <a:solidFill>
                <a:srgbClr val="5F6368"/>
              </a:solidFill>
              <a:latin typeface="Calibri"/>
              <a:ea typeface="Calibri"/>
              <a:cs typeface="Calibri"/>
              <a:sym typeface="Calibri"/>
            </a:endParaRPr>
          </a:p>
          <a:p>
            <a:pPr indent="-300037" lvl="0" marL="4572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compensation </a:t>
            </a:r>
            <a:endParaRPr sz="1800">
              <a:solidFill>
                <a:srgbClr val="5F6368"/>
              </a:solidFill>
              <a:latin typeface="Calibri"/>
              <a:ea typeface="Calibri"/>
              <a:cs typeface="Calibri"/>
              <a:sym typeface="Calibri"/>
            </a:endParaRPr>
          </a:p>
          <a:p>
            <a:pPr indent="-300037" lvl="1" marL="9144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total yearly compensation </a:t>
            </a:r>
            <a:endParaRPr sz="1800">
              <a:solidFill>
                <a:srgbClr val="5F6368"/>
              </a:solidFill>
              <a:latin typeface="Calibri"/>
              <a:ea typeface="Calibri"/>
              <a:cs typeface="Calibri"/>
              <a:sym typeface="Calibri"/>
            </a:endParaRPr>
          </a:p>
          <a:p>
            <a:pPr indent="-300037" lvl="1" marL="9144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base salary</a:t>
            </a:r>
            <a:endParaRPr sz="1800">
              <a:solidFill>
                <a:srgbClr val="5F6368"/>
              </a:solidFill>
              <a:latin typeface="Calibri"/>
              <a:ea typeface="Calibri"/>
              <a:cs typeface="Calibri"/>
              <a:sym typeface="Calibri"/>
            </a:endParaRPr>
          </a:p>
          <a:p>
            <a:pPr indent="-300037" lvl="1" marL="9144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bonus</a:t>
            </a:r>
            <a:endParaRPr sz="1800">
              <a:solidFill>
                <a:srgbClr val="5F6368"/>
              </a:solidFill>
              <a:latin typeface="Calibri"/>
              <a:ea typeface="Calibri"/>
              <a:cs typeface="Calibri"/>
              <a:sym typeface="Calibri"/>
            </a:endParaRPr>
          </a:p>
          <a:p>
            <a:pPr indent="-300037" lvl="1" marL="9144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stock grants</a:t>
            </a:r>
            <a:endParaRPr sz="1800">
              <a:solidFill>
                <a:srgbClr val="5F6368"/>
              </a:solidFill>
              <a:latin typeface="Calibri"/>
              <a:ea typeface="Calibri"/>
              <a:cs typeface="Calibri"/>
              <a:sym typeface="Calibri"/>
            </a:endParaRPr>
          </a:p>
          <a:p>
            <a:pPr indent="-300037" lvl="0" marL="457200" rtl="0" algn="l">
              <a:lnSpc>
                <a:spcPct val="90000"/>
              </a:lnSpc>
              <a:spcBef>
                <a:spcPts val="0"/>
              </a:spcBef>
              <a:spcAft>
                <a:spcPts val="0"/>
              </a:spcAft>
              <a:buClr>
                <a:srgbClr val="5F6368"/>
              </a:buClr>
              <a:buSzPct val="100000"/>
              <a:buFont typeface="Calibri"/>
              <a:buChar char="●"/>
            </a:pPr>
            <a:r>
              <a:rPr lang="en" sz="1800">
                <a:solidFill>
                  <a:srgbClr val="5F6368"/>
                </a:solidFill>
                <a:latin typeface="Calibri"/>
                <a:ea typeface="Calibri"/>
                <a:cs typeface="Calibri"/>
                <a:sym typeface="Calibri"/>
              </a:rPr>
              <a:t>demographics </a:t>
            </a:r>
            <a:endParaRPr>
              <a:solidFill>
                <a:srgbClr val="5F6368"/>
              </a:solidFill>
            </a:endParaRPr>
          </a:p>
        </p:txBody>
      </p:sp>
      <p:pic>
        <p:nvPicPr>
          <p:cNvPr id="315" name="Google Shape;315;p20"/>
          <p:cNvPicPr preferRelativeResize="0"/>
          <p:nvPr/>
        </p:nvPicPr>
        <p:blipFill>
          <a:blip r:embed="rId5">
            <a:alphaModFix/>
          </a:blip>
          <a:stretch>
            <a:fillRect/>
          </a:stretch>
        </p:blipFill>
        <p:spPr>
          <a:xfrm>
            <a:off x="152400" y="1546309"/>
            <a:ext cx="5171951" cy="34565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1303800" y="598575"/>
            <a:ext cx="7107000" cy="118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26329"/>
              <a:buFont typeface="Arial"/>
              <a:buNone/>
            </a:pPr>
            <a:r>
              <a:rPr b="0" lang="en" sz="3759">
                <a:latin typeface="Arial"/>
                <a:ea typeface="Arial"/>
                <a:cs typeface="Arial"/>
                <a:sym typeface="Arial"/>
              </a:rPr>
              <a:t>Original data cleaning process for our interactive tool:</a:t>
            </a:r>
            <a:r>
              <a:rPr b="0" lang="en" sz="3130">
                <a:solidFill>
                  <a:srgbClr val="858585"/>
                </a:solidFill>
                <a:latin typeface="Arial"/>
                <a:ea typeface="Arial"/>
                <a:cs typeface="Arial"/>
                <a:sym typeface="Arial"/>
              </a:rPr>
              <a:t> </a:t>
            </a:r>
            <a:endParaRPr sz="2320"/>
          </a:p>
          <a:p>
            <a:pPr indent="0" lvl="0" marL="0" rtl="0" algn="l">
              <a:spcBef>
                <a:spcPts val="0"/>
              </a:spcBef>
              <a:spcAft>
                <a:spcPts val="0"/>
              </a:spcAft>
              <a:buNone/>
            </a:pPr>
            <a:r>
              <a:t/>
            </a:r>
            <a:endParaRPr/>
          </a:p>
        </p:txBody>
      </p:sp>
      <p:sp>
        <p:nvSpPr>
          <p:cNvPr id="321" name="Google Shape;321;p2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fontScale="70000"/>
          </a:bodyPr>
          <a:lstStyle/>
          <a:p>
            <a:pPr indent="0" lvl="0" marL="0" rtl="0" algn="l">
              <a:lnSpc>
                <a:spcPct val="90000"/>
              </a:lnSpc>
              <a:spcBef>
                <a:spcPts val="1000"/>
              </a:spcBef>
              <a:spcAft>
                <a:spcPts val="0"/>
              </a:spcAft>
              <a:buNone/>
            </a:pPr>
            <a:r>
              <a:rPr lang="en" sz="2000">
                <a:solidFill>
                  <a:srgbClr val="000000"/>
                </a:solidFill>
                <a:latin typeface="Calibri"/>
                <a:ea typeface="Calibri"/>
                <a:cs typeface="Calibri"/>
                <a:sym typeface="Calibri"/>
              </a:rPr>
              <a:t>Steps we took to clean the data:</a:t>
            </a:r>
            <a:endParaRPr sz="2000">
              <a:solidFill>
                <a:srgbClr val="000000"/>
              </a:solidFill>
              <a:latin typeface="Calibri"/>
              <a:ea typeface="Calibri"/>
              <a:cs typeface="Calibri"/>
              <a:sym typeface="Calibri"/>
            </a:endParaRPr>
          </a:p>
          <a:p>
            <a:pPr indent="-317500" lvl="0" marL="457200" rtl="0" algn="l">
              <a:lnSpc>
                <a:spcPct val="90000"/>
              </a:lnSpc>
              <a:spcBef>
                <a:spcPts val="500"/>
              </a:spcBef>
              <a:spcAft>
                <a:spcPts val="0"/>
              </a:spcAft>
              <a:buClr>
                <a:srgbClr val="000000"/>
              </a:buClr>
              <a:buSzPct val="100000"/>
              <a:buChar char="●"/>
            </a:pPr>
            <a:r>
              <a:rPr lang="en" sz="2000">
                <a:solidFill>
                  <a:srgbClr val="000000"/>
                </a:solidFill>
                <a:latin typeface="Calibri"/>
                <a:ea typeface="Calibri"/>
                <a:cs typeface="Calibri"/>
                <a:sym typeface="Calibri"/>
              </a:rPr>
              <a:t>Analyzed data first</a:t>
            </a:r>
            <a:endParaRPr sz="2000">
              <a:solidFill>
                <a:srgbClr val="000000"/>
              </a:solidFill>
              <a:latin typeface="Calibri"/>
              <a:ea typeface="Calibri"/>
              <a:cs typeface="Calibri"/>
              <a:sym typeface="Calibri"/>
            </a:endParaRPr>
          </a:p>
          <a:p>
            <a:pPr indent="-317500" lvl="0" marL="457200" rtl="0" algn="l">
              <a:lnSpc>
                <a:spcPct val="90000"/>
              </a:lnSpc>
              <a:spcBef>
                <a:spcPts val="0"/>
              </a:spcBef>
              <a:spcAft>
                <a:spcPts val="0"/>
              </a:spcAft>
              <a:buClr>
                <a:srgbClr val="000000"/>
              </a:buClr>
              <a:buSzPct val="100000"/>
              <a:buChar char="●"/>
            </a:pPr>
            <a:r>
              <a:rPr lang="en" sz="2000">
                <a:solidFill>
                  <a:srgbClr val="000000"/>
                </a:solidFill>
                <a:latin typeface="Calibri"/>
                <a:ea typeface="Calibri"/>
                <a:cs typeface="Calibri"/>
                <a:sym typeface="Calibri"/>
              </a:rPr>
              <a:t>Dropped non-relevant columns (ex: kept city name but dropped ”cityID”</a:t>
            </a:r>
            <a:endParaRPr sz="2000">
              <a:solidFill>
                <a:srgbClr val="000000"/>
              </a:solidFill>
              <a:latin typeface="Calibri"/>
              <a:ea typeface="Calibri"/>
              <a:cs typeface="Calibri"/>
              <a:sym typeface="Calibri"/>
            </a:endParaRPr>
          </a:p>
          <a:p>
            <a:pPr indent="-317500" lvl="0" marL="457200" rtl="0" algn="l">
              <a:lnSpc>
                <a:spcPct val="90000"/>
              </a:lnSpc>
              <a:spcBef>
                <a:spcPts val="0"/>
              </a:spcBef>
              <a:spcAft>
                <a:spcPts val="0"/>
              </a:spcAft>
              <a:buClr>
                <a:srgbClr val="000000"/>
              </a:buClr>
              <a:buSzPct val="100000"/>
              <a:buChar char="●"/>
            </a:pPr>
            <a:r>
              <a:rPr lang="en" sz="2000">
                <a:solidFill>
                  <a:srgbClr val="000000"/>
                </a:solidFill>
                <a:latin typeface="Calibri"/>
                <a:ea typeface="Calibri"/>
                <a:cs typeface="Calibri"/>
                <a:sym typeface="Calibri"/>
              </a:rPr>
              <a:t>Began to analyze salary data</a:t>
            </a:r>
            <a:endParaRPr sz="2000">
              <a:solidFill>
                <a:srgbClr val="000000"/>
              </a:solidFill>
              <a:latin typeface="Calibri"/>
              <a:ea typeface="Calibri"/>
              <a:cs typeface="Calibri"/>
              <a:sym typeface="Calibri"/>
            </a:endParaRPr>
          </a:p>
          <a:p>
            <a:pPr indent="-317500" lvl="0" marL="457200" rtl="0" algn="l">
              <a:lnSpc>
                <a:spcPct val="90000"/>
              </a:lnSpc>
              <a:spcBef>
                <a:spcPts val="0"/>
              </a:spcBef>
              <a:spcAft>
                <a:spcPts val="0"/>
              </a:spcAft>
              <a:buClr>
                <a:srgbClr val="000000"/>
              </a:buClr>
              <a:buSzPct val="100000"/>
              <a:buChar char="●"/>
            </a:pPr>
            <a:r>
              <a:rPr lang="en" sz="2000">
                <a:solidFill>
                  <a:srgbClr val="000000"/>
                </a:solidFill>
                <a:latin typeface="Calibri"/>
                <a:ea typeface="Calibri"/>
                <a:cs typeface="Calibri"/>
                <a:sym typeface="Calibri"/>
              </a:rPr>
              <a:t>Began to analyze different companies</a:t>
            </a:r>
            <a:endParaRPr sz="2000">
              <a:solidFill>
                <a:srgbClr val="000000"/>
              </a:solidFill>
              <a:latin typeface="Calibri"/>
              <a:ea typeface="Calibri"/>
              <a:cs typeface="Calibri"/>
              <a:sym typeface="Calibri"/>
            </a:endParaRPr>
          </a:p>
          <a:p>
            <a:pPr indent="-317500" lvl="0" marL="457200" rtl="0" algn="l">
              <a:lnSpc>
                <a:spcPct val="90000"/>
              </a:lnSpc>
              <a:spcBef>
                <a:spcPts val="0"/>
              </a:spcBef>
              <a:spcAft>
                <a:spcPts val="0"/>
              </a:spcAft>
              <a:buClr>
                <a:srgbClr val="000000"/>
              </a:buClr>
              <a:buSzPct val="100000"/>
              <a:buChar char="●"/>
            </a:pPr>
            <a:r>
              <a:rPr lang="en" sz="2000">
                <a:solidFill>
                  <a:srgbClr val="000000"/>
                </a:solidFill>
                <a:latin typeface="Calibri"/>
                <a:ea typeface="Calibri"/>
                <a:cs typeface="Calibri"/>
                <a:sym typeface="Calibri"/>
              </a:rPr>
              <a:t>Began to interpret “levels” of roles at each company</a:t>
            </a:r>
            <a:endParaRPr sz="2000">
              <a:solidFill>
                <a:srgbClr val="000000"/>
              </a:solidFill>
              <a:latin typeface="Calibri"/>
              <a:ea typeface="Calibri"/>
              <a:cs typeface="Calibri"/>
              <a:sym typeface="Calibri"/>
            </a:endParaRPr>
          </a:p>
          <a:p>
            <a:pPr indent="-317500" lvl="0" marL="457200" rtl="0" algn="l">
              <a:lnSpc>
                <a:spcPct val="90000"/>
              </a:lnSpc>
              <a:spcBef>
                <a:spcPts val="0"/>
              </a:spcBef>
              <a:spcAft>
                <a:spcPts val="0"/>
              </a:spcAft>
              <a:buClr>
                <a:srgbClr val="000000"/>
              </a:buClr>
              <a:buSzPct val="100000"/>
              <a:buChar char="●"/>
            </a:pPr>
            <a:r>
              <a:rPr lang="en" sz="2000">
                <a:solidFill>
                  <a:srgbClr val="000000"/>
                </a:solidFill>
                <a:latin typeface="Calibri"/>
                <a:ea typeface="Calibri"/>
                <a:cs typeface="Calibri"/>
                <a:sym typeface="Calibri"/>
              </a:rPr>
              <a:t>Created bins for “entry”, “mid”, and “senior” levels</a:t>
            </a:r>
            <a:endParaRPr sz="20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id="322" name="Google Shape;322;p21"/>
          <p:cNvPicPr preferRelativeResize="0"/>
          <p:nvPr/>
        </p:nvPicPr>
        <p:blipFill>
          <a:blip r:embed="rId3">
            <a:alphaModFix/>
          </a:blip>
          <a:stretch>
            <a:fillRect/>
          </a:stretch>
        </p:blipFill>
        <p:spPr>
          <a:xfrm>
            <a:off x="345300" y="1905675"/>
            <a:ext cx="4419600" cy="3111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